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8" r:id="rId3"/>
    <p:sldId id="274" r:id="rId4"/>
    <p:sldId id="260" r:id="rId5"/>
    <p:sldId id="259" r:id="rId6"/>
    <p:sldId id="261" r:id="rId7"/>
    <p:sldId id="262" r:id="rId8"/>
    <p:sldId id="263" r:id="rId9"/>
    <p:sldId id="285" r:id="rId10"/>
    <p:sldId id="287" r:id="rId11"/>
    <p:sldId id="289" r:id="rId12"/>
    <p:sldId id="292" r:id="rId13"/>
    <p:sldId id="288" r:id="rId14"/>
    <p:sldId id="284" r:id="rId15"/>
    <p:sldId id="291" r:id="rId16"/>
    <p:sldId id="264" r:id="rId17"/>
    <p:sldId id="275" r:id="rId18"/>
    <p:sldId id="276" r:id="rId19"/>
    <p:sldId id="277" r:id="rId20"/>
    <p:sldId id="293" r:id="rId21"/>
    <p:sldId id="283" r:id="rId22"/>
    <p:sldId id="281" r:id="rId23"/>
    <p:sldId id="282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n" initials="d" lastIdx="1" clrIdx="0">
    <p:extLst>
      <p:ext uri="{19B8F6BF-5375-455C-9EA6-DF929625EA0E}">
        <p15:presenceInfo xmlns:p15="http://schemas.microsoft.com/office/powerpoint/2012/main" userId="a67133a163275bd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75" d="100"/>
          <a:sy n="75" d="100"/>
        </p:scale>
        <p:origin x="974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6/25/2021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6/25/2021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6/25/2021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6/25/2021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6/25/2021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6/25/2021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6/25/2021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6/25/2021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6/25/2021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6/25/2021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6/25/2021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6/25/2021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1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rtl="1" eaLnBrk="1" hangingPunct="1">
        <a:defRPr>
          <a:solidFill>
            <a:schemeClr val="tx2"/>
          </a:solidFill>
        </a:defRPr>
      </a:lvl2pPr>
      <a:lvl3pPr rtl="1" eaLnBrk="1" hangingPunct="1">
        <a:defRPr>
          <a:solidFill>
            <a:schemeClr val="tx2"/>
          </a:solidFill>
        </a:defRPr>
      </a:lvl3pPr>
      <a:lvl4pPr rtl="1" eaLnBrk="1" hangingPunct="1">
        <a:defRPr>
          <a:solidFill>
            <a:schemeClr val="tx2"/>
          </a:solidFill>
        </a:defRPr>
      </a:lvl4pPr>
      <a:lvl5pPr rtl="1" eaLnBrk="1" hangingPunct="1">
        <a:defRPr>
          <a:solidFill>
            <a:schemeClr val="tx2"/>
          </a:solidFill>
        </a:defRPr>
      </a:lvl5pPr>
      <a:lvl6pPr rtl="1" eaLnBrk="1" hangingPunct="1">
        <a:defRPr>
          <a:solidFill>
            <a:schemeClr val="tx2"/>
          </a:solidFill>
        </a:defRPr>
      </a:lvl6pPr>
      <a:lvl7pPr rtl="1" eaLnBrk="1" hangingPunct="1">
        <a:defRPr>
          <a:solidFill>
            <a:schemeClr val="tx2"/>
          </a:solidFill>
        </a:defRPr>
      </a:lvl7pPr>
      <a:lvl8pPr rtl="1" eaLnBrk="1" hangingPunct="1">
        <a:defRPr>
          <a:solidFill>
            <a:schemeClr val="tx2"/>
          </a:solidFill>
        </a:defRPr>
      </a:lvl8pPr>
      <a:lvl9pPr rtl="1" eaLnBrk="1" hangingPunct="1">
        <a:defRPr>
          <a:solidFill>
            <a:schemeClr val="tx2"/>
          </a:solidFill>
        </a:defRPr>
      </a:lvl9pPr>
    </p:titleStyle>
    <p:bodyStyle>
      <a:lvl1pPr marL="342900" indent="-342900" algn="r" defTabSz="457200" rtl="1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r" defTabSz="457200" rtl="1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r" defTabSz="457200" rtl="1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r" defTabSz="457200" rtl="1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r" defTabSz="457200" rtl="1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r" defTabSz="457200" rtl="1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r" defTabSz="457200" rtl="1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r" defTabSz="457200" rtl="1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r" defTabSz="457200" rtl="1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../graphs/scatter_plots/scatter_plot_longitud_vs_latitude.png" TargetMode="Externa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2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40.wmf"/><Relationship Id="rId5" Type="http://schemas.openxmlformats.org/officeDocument/2006/relationships/oleObject" Target="../embeddings/oleObject1.bin"/><Relationship Id="rId4" Type="http://schemas.openxmlformats.org/officeDocument/2006/relationships/hyperlink" Target="../machine_learning_trees/decision_tree_%5b'day',%20'month',%20'state',%20'weather',%20'lgt_cond'%5d_to_fatals.png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crashviewer.nhtsa.dot.gov/CrashAPI" TargetMode="Externa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crashviewer.nhtsa.dot.gov/CrashAPI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Fatality%20Analysis%20Reporting%20System%20(FARS)%20Analytical%20User%u2019s%20Manual,%201975-2019.pdf" TargetMode="External"/><Relationship Id="rId2" Type="http://schemas.openxmlformats.org/officeDocument/2006/relationships/hyperlink" Target="Car%20Accidents%20Project.pptx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3731" y="951053"/>
            <a:ext cx="8825658" cy="1190897"/>
          </a:xfrm>
        </p:spPr>
        <p:txBody>
          <a:bodyPr/>
          <a:lstStyle/>
          <a:p>
            <a:r>
              <a:rPr lang="en-US" sz="9600" dirty="0"/>
              <a:t>Car Accidents</a:t>
            </a:r>
            <a:endParaRPr lang="he-IL" sz="9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1115" y="2643781"/>
            <a:ext cx="8825658" cy="861420"/>
          </a:xfrm>
        </p:spPr>
        <p:txBody>
          <a:bodyPr/>
          <a:lstStyle/>
          <a:p>
            <a:r>
              <a:rPr lang="en-US" dirty="0"/>
              <a:t>Lior turgeman 304941412</a:t>
            </a:r>
          </a:p>
          <a:p>
            <a:r>
              <a:rPr lang="en-US" dirty="0"/>
              <a:t>Dan avERIN 204358394</a:t>
            </a:r>
            <a:endParaRPr lang="he-IL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33004">
            <a:off x="5871870" y="2904960"/>
            <a:ext cx="5468451" cy="2963817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0328" y="4299856"/>
            <a:ext cx="3066506" cy="204433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022510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770875" y="432486"/>
            <a:ext cx="8825658" cy="92972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1" eaLnBrk="1" latinLnBrk="0" hangingPunct="1">
              <a:spcBef>
                <a:spcPct val="0"/>
              </a:spcBef>
              <a:buNone/>
              <a:defRPr sz="7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rtl="1" eaLnBrk="1" hangingPunct="1">
              <a:defRPr>
                <a:solidFill>
                  <a:schemeClr val="tx2"/>
                </a:solidFill>
              </a:defRPr>
            </a:lvl2pPr>
            <a:lvl3pPr rtl="1" eaLnBrk="1" hangingPunct="1">
              <a:defRPr>
                <a:solidFill>
                  <a:schemeClr val="tx2"/>
                </a:solidFill>
              </a:defRPr>
            </a:lvl3pPr>
            <a:lvl4pPr rtl="1" eaLnBrk="1" hangingPunct="1">
              <a:defRPr>
                <a:solidFill>
                  <a:schemeClr val="tx2"/>
                </a:solidFill>
              </a:defRPr>
            </a:lvl4pPr>
            <a:lvl5pPr rtl="1" eaLnBrk="1" hangingPunct="1">
              <a:defRPr>
                <a:solidFill>
                  <a:schemeClr val="tx2"/>
                </a:solidFill>
              </a:defRPr>
            </a:lvl5pPr>
            <a:lvl6pPr rtl="1" eaLnBrk="1" hangingPunct="1">
              <a:defRPr>
                <a:solidFill>
                  <a:schemeClr val="tx2"/>
                </a:solidFill>
              </a:defRPr>
            </a:lvl6pPr>
            <a:lvl7pPr rtl="1" eaLnBrk="1" hangingPunct="1">
              <a:defRPr>
                <a:solidFill>
                  <a:schemeClr val="tx2"/>
                </a:solidFill>
              </a:defRPr>
            </a:lvl7pPr>
            <a:lvl8pPr rtl="1" eaLnBrk="1" hangingPunct="1">
              <a:defRPr>
                <a:solidFill>
                  <a:schemeClr val="tx2"/>
                </a:solidFill>
              </a:defRPr>
            </a:lvl8pPr>
            <a:lvl9pPr rtl="1"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5400" b="1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Graphs </a:t>
            </a:r>
            <a:endParaRPr lang="he-IL" dirty="0"/>
          </a:p>
        </p:txBody>
      </p:sp>
      <p:sp>
        <p:nvSpPr>
          <p:cNvPr id="5" name="TextBox 4"/>
          <p:cNvSpPr txBox="1"/>
          <p:nvPr/>
        </p:nvSpPr>
        <p:spPr>
          <a:xfrm>
            <a:off x="3541667" y="1808532"/>
            <a:ext cx="5736071" cy="424731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u="sng" dirty="0" smtClean="0"/>
              <a:t>Amount of Accidents Per Day: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Most accidents occur during </a:t>
            </a:r>
            <a:r>
              <a:rPr lang="en-US" dirty="0"/>
              <a:t>the weekend </a:t>
            </a:r>
            <a:r>
              <a:rPr lang="en-US" dirty="0" smtClean="0"/>
              <a:t>(Friday Saturday and Sunday) - 48.98% of all accidents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u="sng" dirty="0"/>
              <a:t>Amount of Accidents Per </a:t>
            </a:r>
            <a:r>
              <a:rPr lang="en-US" u="sng" dirty="0" smtClean="0"/>
              <a:t>Hour</a:t>
            </a:r>
            <a:r>
              <a:rPr lang="en-US" u="sng" dirty="0"/>
              <a:t>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Most accidents occur </a:t>
            </a:r>
            <a:r>
              <a:rPr lang="en-US" dirty="0" smtClean="0"/>
              <a:t>between 17:00 to 19:00.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17" t="18911" r="17635" b="18639"/>
          <a:stretch/>
        </p:blipFill>
        <p:spPr>
          <a:xfrm>
            <a:off x="1144101" y="1527674"/>
            <a:ext cx="2298896" cy="229889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59" t="19048" r="17664" b="18503"/>
          <a:stretch/>
        </p:blipFill>
        <p:spPr>
          <a:xfrm>
            <a:off x="1111443" y="4200522"/>
            <a:ext cx="2364211" cy="237455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740" y="1644226"/>
            <a:ext cx="739413" cy="83771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2481" y="3943995"/>
            <a:ext cx="351930" cy="238885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5122" y="1362209"/>
            <a:ext cx="2567473" cy="256747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01627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770875" y="432486"/>
            <a:ext cx="8825658" cy="92972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1" eaLnBrk="1" latinLnBrk="0" hangingPunct="1">
              <a:spcBef>
                <a:spcPct val="0"/>
              </a:spcBef>
              <a:buNone/>
              <a:defRPr sz="7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rtl="1" eaLnBrk="1" hangingPunct="1">
              <a:defRPr>
                <a:solidFill>
                  <a:schemeClr val="tx2"/>
                </a:solidFill>
              </a:defRPr>
            </a:lvl2pPr>
            <a:lvl3pPr rtl="1" eaLnBrk="1" hangingPunct="1">
              <a:defRPr>
                <a:solidFill>
                  <a:schemeClr val="tx2"/>
                </a:solidFill>
              </a:defRPr>
            </a:lvl3pPr>
            <a:lvl4pPr rtl="1" eaLnBrk="1" hangingPunct="1">
              <a:defRPr>
                <a:solidFill>
                  <a:schemeClr val="tx2"/>
                </a:solidFill>
              </a:defRPr>
            </a:lvl4pPr>
            <a:lvl5pPr rtl="1" eaLnBrk="1" hangingPunct="1">
              <a:defRPr>
                <a:solidFill>
                  <a:schemeClr val="tx2"/>
                </a:solidFill>
              </a:defRPr>
            </a:lvl5pPr>
            <a:lvl6pPr rtl="1" eaLnBrk="1" hangingPunct="1">
              <a:defRPr>
                <a:solidFill>
                  <a:schemeClr val="tx2"/>
                </a:solidFill>
              </a:defRPr>
            </a:lvl6pPr>
            <a:lvl7pPr rtl="1" eaLnBrk="1" hangingPunct="1">
              <a:defRPr>
                <a:solidFill>
                  <a:schemeClr val="tx2"/>
                </a:solidFill>
              </a:defRPr>
            </a:lvl7pPr>
            <a:lvl8pPr rtl="1" eaLnBrk="1" hangingPunct="1">
              <a:defRPr>
                <a:solidFill>
                  <a:schemeClr val="tx2"/>
                </a:solidFill>
              </a:defRPr>
            </a:lvl8pPr>
            <a:lvl9pPr rtl="1"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5400" b="1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Graphs </a:t>
            </a:r>
            <a:endParaRPr lang="he-IL" dirty="0"/>
          </a:p>
        </p:txBody>
      </p:sp>
      <p:sp>
        <p:nvSpPr>
          <p:cNvPr id="5" name="TextBox 4"/>
          <p:cNvSpPr txBox="1"/>
          <p:nvPr/>
        </p:nvSpPr>
        <p:spPr>
          <a:xfrm>
            <a:off x="3541667" y="1808532"/>
            <a:ext cx="6054866" cy="397031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u="sng" dirty="0" smtClean="0"/>
              <a:t>Amount of Accidents – Light Conditions: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Most accidents occur during daylight - 48%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u="sng" dirty="0"/>
              <a:t>Amount of Accidents </a:t>
            </a:r>
            <a:r>
              <a:rPr lang="en-US" u="sng" dirty="0" smtClean="0"/>
              <a:t>– Drunk Drivers Involved:</a:t>
            </a:r>
            <a:endParaRPr lang="en-US" u="sng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71% of Accidents – 0 Drunk drivers.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29% of Accidents involved at least 1 drunk driver.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31" t="19593" r="17664" b="18367"/>
          <a:stretch/>
        </p:blipFill>
        <p:spPr>
          <a:xfrm>
            <a:off x="1144449" y="1480271"/>
            <a:ext cx="2364211" cy="236940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48" y="1808532"/>
            <a:ext cx="962382" cy="9197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95" t="19592" r="17664" b="18367"/>
          <a:stretch/>
        </p:blipFill>
        <p:spPr>
          <a:xfrm>
            <a:off x="1144449" y="4114741"/>
            <a:ext cx="2364211" cy="243148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9406" y="4637315"/>
            <a:ext cx="434066" cy="81583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8006" y="1362209"/>
            <a:ext cx="2882542" cy="216190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902896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770875" y="432486"/>
            <a:ext cx="8825658" cy="92972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1" eaLnBrk="1" latinLnBrk="0" hangingPunct="1">
              <a:spcBef>
                <a:spcPct val="0"/>
              </a:spcBef>
              <a:buNone/>
              <a:defRPr sz="7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rtl="1" eaLnBrk="1" hangingPunct="1">
              <a:defRPr>
                <a:solidFill>
                  <a:schemeClr val="tx2"/>
                </a:solidFill>
              </a:defRPr>
            </a:lvl2pPr>
            <a:lvl3pPr rtl="1" eaLnBrk="1" hangingPunct="1">
              <a:defRPr>
                <a:solidFill>
                  <a:schemeClr val="tx2"/>
                </a:solidFill>
              </a:defRPr>
            </a:lvl3pPr>
            <a:lvl4pPr rtl="1" eaLnBrk="1" hangingPunct="1">
              <a:defRPr>
                <a:solidFill>
                  <a:schemeClr val="tx2"/>
                </a:solidFill>
              </a:defRPr>
            </a:lvl4pPr>
            <a:lvl5pPr rtl="1" eaLnBrk="1" hangingPunct="1">
              <a:defRPr>
                <a:solidFill>
                  <a:schemeClr val="tx2"/>
                </a:solidFill>
              </a:defRPr>
            </a:lvl5pPr>
            <a:lvl6pPr rtl="1" eaLnBrk="1" hangingPunct="1">
              <a:defRPr>
                <a:solidFill>
                  <a:schemeClr val="tx2"/>
                </a:solidFill>
              </a:defRPr>
            </a:lvl6pPr>
            <a:lvl7pPr rtl="1" eaLnBrk="1" hangingPunct="1">
              <a:defRPr>
                <a:solidFill>
                  <a:schemeClr val="tx2"/>
                </a:solidFill>
              </a:defRPr>
            </a:lvl7pPr>
            <a:lvl8pPr rtl="1" eaLnBrk="1" hangingPunct="1">
              <a:defRPr>
                <a:solidFill>
                  <a:schemeClr val="tx2"/>
                </a:solidFill>
              </a:defRPr>
            </a:lvl8pPr>
            <a:lvl9pPr rtl="1"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5400" b="1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Graphs </a:t>
            </a:r>
            <a:endParaRPr lang="he-IL" dirty="0"/>
          </a:p>
        </p:txBody>
      </p:sp>
      <p:pic>
        <p:nvPicPr>
          <p:cNvPr id="2" name="Picture 1">
            <a:hlinkClick r:id="rId2" action="ppaction://hlinkfile"/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701" t="39347" r="12740" b="19918"/>
          <a:stretch/>
        </p:blipFill>
        <p:spPr>
          <a:xfrm>
            <a:off x="2275704" y="2309310"/>
            <a:ext cx="7320829" cy="37692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TextBox 5"/>
          <p:cNvSpPr txBox="1"/>
          <p:nvPr/>
        </p:nvSpPr>
        <p:spPr>
          <a:xfrm>
            <a:off x="770875" y="1355157"/>
            <a:ext cx="10619936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 smtClean="0"/>
              <a:t>In the following scatter plot, we can see the USA map, generated according to the accidents longitude and latitude locations, from the database.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417525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770875" y="432486"/>
            <a:ext cx="8825658" cy="92972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1" eaLnBrk="1" latinLnBrk="0" hangingPunct="1">
              <a:spcBef>
                <a:spcPct val="0"/>
              </a:spcBef>
              <a:buNone/>
              <a:defRPr sz="7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rtl="1" eaLnBrk="1" hangingPunct="1">
              <a:defRPr>
                <a:solidFill>
                  <a:schemeClr val="tx2"/>
                </a:solidFill>
              </a:defRPr>
            </a:lvl2pPr>
            <a:lvl3pPr rtl="1" eaLnBrk="1" hangingPunct="1">
              <a:defRPr>
                <a:solidFill>
                  <a:schemeClr val="tx2"/>
                </a:solidFill>
              </a:defRPr>
            </a:lvl3pPr>
            <a:lvl4pPr rtl="1" eaLnBrk="1" hangingPunct="1">
              <a:defRPr>
                <a:solidFill>
                  <a:schemeClr val="tx2"/>
                </a:solidFill>
              </a:defRPr>
            </a:lvl4pPr>
            <a:lvl5pPr rtl="1" eaLnBrk="1" hangingPunct="1">
              <a:defRPr>
                <a:solidFill>
                  <a:schemeClr val="tx2"/>
                </a:solidFill>
              </a:defRPr>
            </a:lvl5pPr>
            <a:lvl6pPr rtl="1" eaLnBrk="1" hangingPunct="1">
              <a:defRPr>
                <a:solidFill>
                  <a:schemeClr val="tx2"/>
                </a:solidFill>
              </a:defRPr>
            </a:lvl6pPr>
            <a:lvl7pPr rtl="1" eaLnBrk="1" hangingPunct="1">
              <a:defRPr>
                <a:solidFill>
                  <a:schemeClr val="tx2"/>
                </a:solidFill>
              </a:defRPr>
            </a:lvl7pPr>
            <a:lvl8pPr rtl="1" eaLnBrk="1" hangingPunct="1">
              <a:defRPr>
                <a:solidFill>
                  <a:schemeClr val="tx2"/>
                </a:solidFill>
              </a:defRPr>
            </a:lvl8pPr>
            <a:lvl9pPr rtl="1"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5400" b="1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Graphs </a:t>
            </a:r>
            <a:endParaRPr lang="he-IL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3" t="6598" r="4766" b="4812"/>
          <a:stretch/>
        </p:blipFill>
        <p:spPr>
          <a:xfrm>
            <a:off x="952545" y="1964869"/>
            <a:ext cx="4566786" cy="44247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TextBox 6"/>
          <p:cNvSpPr txBox="1"/>
          <p:nvPr/>
        </p:nvSpPr>
        <p:spPr>
          <a:xfrm>
            <a:off x="966266" y="1318538"/>
            <a:ext cx="5042648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 smtClean="0"/>
              <a:t>Accidents with drunk drivers mostly occur at night, when the peak hour is 2 am.</a:t>
            </a:r>
            <a:endParaRPr lang="he-IL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2215" y="1957032"/>
            <a:ext cx="4432593" cy="443259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9" name="TextBox 8"/>
          <p:cNvSpPr txBox="1"/>
          <p:nvPr/>
        </p:nvSpPr>
        <p:spPr>
          <a:xfrm>
            <a:off x="6512215" y="1304292"/>
            <a:ext cx="5042648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 smtClean="0"/>
              <a:t>At weekends, accidents involve more drunk drivers(Friday, Saturday and Sunday). 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581100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770875" y="432486"/>
            <a:ext cx="8825658" cy="92972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1" eaLnBrk="1" latinLnBrk="0" hangingPunct="1">
              <a:spcBef>
                <a:spcPct val="0"/>
              </a:spcBef>
              <a:buNone/>
              <a:defRPr sz="7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rtl="1" eaLnBrk="1" hangingPunct="1">
              <a:defRPr>
                <a:solidFill>
                  <a:schemeClr val="tx2"/>
                </a:solidFill>
              </a:defRPr>
            </a:lvl2pPr>
            <a:lvl3pPr rtl="1" eaLnBrk="1" hangingPunct="1">
              <a:defRPr>
                <a:solidFill>
                  <a:schemeClr val="tx2"/>
                </a:solidFill>
              </a:defRPr>
            </a:lvl3pPr>
            <a:lvl4pPr rtl="1" eaLnBrk="1" hangingPunct="1">
              <a:defRPr>
                <a:solidFill>
                  <a:schemeClr val="tx2"/>
                </a:solidFill>
              </a:defRPr>
            </a:lvl4pPr>
            <a:lvl5pPr rtl="1" eaLnBrk="1" hangingPunct="1">
              <a:defRPr>
                <a:solidFill>
                  <a:schemeClr val="tx2"/>
                </a:solidFill>
              </a:defRPr>
            </a:lvl5pPr>
            <a:lvl6pPr rtl="1" eaLnBrk="1" hangingPunct="1">
              <a:defRPr>
                <a:solidFill>
                  <a:schemeClr val="tx2"/>
                </a:solidFill>
              </a:defRPr>
            </a:lvl6pPr>
            <a:lvl7pPr rtl="1" eaLnBrk="1" hangingPunct="1">
              <a:defRPr>
                <a:solidFill>
                  <a:schemeClr val="tx2"/>
                </a:solidFill>
              </a:defRPr>
            </a:lvl7pPr>
            <a:lvl8pPr rtl="1" eaLnBrk="1" hangingPunct="1">
              <a:defRPr>
                <a:solidFill>
                  <a:schemeClr val="tx2"/>
                </a:solidFill>
              </a:defRPr>
            </a:lvl8pPr>
            <a:lvl9pPr rtl="1"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5400" b="1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Graphs </a:t>
            </a:r>
            <a:endParaRPr lang="he-IL" dirty="0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74A1E12B-616C-4968-B706-FB5C8FDF7D77}"/>
              </a:ext>
            </a:extLst>
          </p:cNvPr>
          <p:cNvSpPr/>
          <p:nvPr/>
        </p:nvSpPr>
        <p:spPr>
          <a:xfrm>
            <a:off x="526082" y="1368603"/>
            <a:ext cx="1086659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</a:rPr>
              <a:t>Is there a connection between the amount of car accidents to the weather conditions occurred at the time of the accident</a:t>
            </a:r>
            <a:r>
              <a:rPr lang="en-US" dirty="0" smtClean="0">
                <a:latin typeface="Arial" panose="020B0604020202020204" pitchFamily="34" charset="0"/>
              </a:rPr>
              <a:t>?</a:t>
            </a:r>
            <a:endParaRPr lang="en-US" dirty="0">
              <a:latin typeface="AriE"/>
            </a:endParaRPr>
          </a:p>
          <a:p>
            <a:pPr marL="285750" indent="-285750">
              <a:buFontTx/>
              <a:buChar char="-"/>
            </a:pPr>
            <a:endParaRPr lang="en-US" dirty="0">
              <a:latin typeface="AriE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54" t="18940" r="17726" b="18656"/>
          <a:stretch/>
        </p:blipFill>
        <p:spPr>
          <a:xfrm>
            <a:off x="4772608" y="2156840"/>
            <a:ext cx="3228391" cy="318173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04" t="9392" r="8974" b="3339"/>
          <a:stretch/>
        </p:blipFill>
        <p:spPr>
          <a:xfrm>
            <a:off x="647939" y="2156840"/>
            <a:ext cx="3778887" cy="390172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8080310" y="2107266"/>
            <a:ext cx="3993502" cy="92333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 smtClean="0"/>
              <a:t>As you can see from the data,</a:t>
            </a:r>
          </a:p>
          <a:p>
            <a:r>
              <a:rPr lang="en-US" dirty="0"/>
              <a:t>m</a:t>
            </a:r>
            <a:r>
              <a:rPr lang="en-US" dirty="0" smtClean="0"/>
              <a:t>ost of the accidents occur during </a:t>
            </a:r>
            <a:r>
              <a:rPr lang="en-US" dirty="0"/>
              <a:t>c</a:t>
            </a:r>
            <a:r>
              <a:rPr lang="en-US" dirty="0" smtClean="0"/>
              <a:t>lear </a:t>
            </a:r>
            <a:r>
              <a:rPr lang="en-US" dirty="0"/>
              <a:t>w</a:t>
            </a:r>
            <a:r>
              <a:rPr lang="en-US" dirty="0" smtClean="0"/>
              <a:t>eather.</a:t>
            </a:r>
          </a:p>
        </p:txBody>
      </p:sp>
    </p:spTree>
    <p:extLst>
      <p:ext uri="{BB962C8B-B14F-4D97-AF65-F5344CB8AC3E}">
        <p14:creationId xmlns:p14="http://schemas.microsoft.com/office/powerpoint/2010/main" val="2171151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770875" y="432486"/>
            <a:ext cx="8825658" cy="92972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1" eaLnBrk="1" latinLnBrk="0" hangingPunct="1">
              <a:spcBef>
                <a:spcPct val="0"/>
              </a:spcBef>
              <a:buNone/>
              <a:defRPr sz="7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rtl="1" eaLnBrk="1" hangingPunct="1">
              <a:defRPr>
                <a:solidFill>
                  <a:schemeClr val="tx2"/>
                </a:solidFill>
              </a:defRPr>
            </a:lvl2pPr>
            <a:lvl3pPr rtl="1" eaLnBrk="1" hangingPunct="1">
              <a:defRPr>
                <a:solidFill>
                  <a:schemeClr val="tx2"/>
                </a:solidFill>
              </a:defRPr>
            </a:lvl3pPr>
            <a:lvl4pPr rtl="1" eaLnBrk="1" hangingPunct="1">
              <a:defRPr>
                <a:solidFill>
                  <a:schemeClr val="tx2"/>
                </a:solidFill>
              </a:defRPr>
            </a:lvl4pPr>
            <a:lvl5pPr rtl="1" eaLnBrk="1" hangingPunct="1">
              <a:defRPr>
                <a:solidFill>
                  <a:schemeClr val="tx2"/>
                </a:solidFill>
              </a:defRPr>
            </a:lvl5pPr>
            <a:lvl6pPr rtl="1" eaLnBrk="1" hangingPunct="1">
              <a:defRPr>
                <a:solidFill>
                  <a:schemeClr val="tx2"/>
                </a:solidFill>
              </a:defRPr>
            </a:lvl6pPr>
            <a:lvl7pPr rtl="1" eaLnBrk="1" hangingPunct="1">
              <a:defRPr>
                <a:solidFill>
                  <a:schemeClr val="tx2"/>
                </a:solidFill>
              </a:defRPr>
            </a:lvl7pPr>
            <a:lvl8pPr rtl="1" eaLnBrk="1" hangingPunct="1">
              <a:defRPr>
                <a:solidFill>
                  <a:schemeClr val="tx2"/>
                </a:solidFill>
              </a:defRPr>
            </a:lvl8pPr>
            <a:lvl9pPr rtl="1"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5400" b="1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Graphs </a:t>
            </a:r>
            <a:endParaRPr lang="he-IL" dirty="0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74A1E12B-616C-4968-B706-FB5C8FDF7D77}"/>
              </a:ext>
            </a:extLst>
          </p:cNvPr>
          <p:cNvSpPr/>
          <p:nvPr/>
        </p:nvSpPr>
        <p:spPr>
          <a:xfrm>
            <a:off x="526082" y="1368603"/>
            <a:ext cx="108665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</a:rPr>
              <a:t>Is there a connection between the weather and the type of accidents happened </a:t>
            </a:r>
            <a:r>
              <a:rPr lang="en-US" dirty="0" smtClean="0">
                <a:latin typeface="Arial" panose="020B0604020202020204" pitchFamily="34" charset="0"/>
              </a:rPr>
              <a:t>?</a:t>
            </a:r>
            <a:endParaRPr lang="en-US" dirty="0">
              <a:latin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endParaRPr lang="en-US" dirty="0">
              <a:latin typeface="AriE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134532" y="2012393"/>
            <a:ext cx="4508828" cy="203132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smtClean="0"/>
              <a:t>About 50% of all accidents that occur during clear weather, </a:t>
            </a:r>
            <a:r>
              <a:rPr lang="en-US" dirty="0"/>
              <a:t>not include </a:t>
            </a:r>
            <a:r>
              <a:rPr lang="en-US" dirty="0" smtClean="0"/>
              <a:t>collisions between another vehicle.</a:t>
            </a:r>
          </a:p>
          <a:p>
            <a:pPr marL="285750" indent="-285750">
              <a:buFontTx/>
              <a:buChar char="-"/>
            </a:pPr>
            <a:endParaRPr lang="en-US" dirty="0" smtClean="0"/>
          </a:p>
          <a:p>
            <a:pPr marL="285750" indent="-285750">
              <a:buFontTx/>
              <a:buChar char="-"/>
            </a:pPr>
            <a:r>
              <a:rPr lang="en-US" dirty="0" smtClean="0"/>
              <a:t>The second common type of accidents are angle collisions.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3642"/>
          <a:stretch/>
        </p:blipFill>
        <p:spPr>
          <a:xfrm>
            <a:off x="6831106" y="4459081"/>
            <a:ext cx="1580721" cy="157935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590134" y="4459081"/>
            <a:ext cx="1353280" cy="156966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800" dirty="0" smtClean="0">
                <a:solidFill>
                  <a:schemeClr val="bg1"/>
                </a:solidFill>
              </a:rPr>
              <a:t>1</a:t>
            </a:r>
          </a:p>
          <a:p>
            <a:r>
              <a:rPr lang="en-US" sz="800" dirty="0" smtClean="0">
                <a:solidFill>
                  <a:schemeClr val="bg1"/>
                </a:solidFill>
              </a:rPr>
              <a:t>2</a:t>
            </a:r>
          </a:p>
          <a:p>
            <a:r>
              <a:rPr lang="en-US" sz="800" dirty="0" smtClean="0">
                <a:solidFill>
                  <a:schemeClr val="bg1"/>
                </a:solidFill>
              </a:rPr>
              <a:t>3</a:t>
            </a:r>
          </a:p>
          <a:p>
            <a:r>
              <a:rPr lang="en-US" sz="800" dirty="0" smtClean="0">
                <a:solidFill>
                  <a:schemeClr val="bg1"/>
                </a:solidFill>
              </a:rPr>
              <a:t>4</a:t>
            </a:r>
          </a:p>
          <a:p>
            <a:r>
              <a:rPr lang="en-US" sz="800" dirty="0" smtClean="0">
                <a:solidFill>
                  <a:schemeClr val="bg1"/>
                </a:solidFill>
              </a:rPr>
              <a:t>5</a:t>
            </a:r>
          </a:p>
          <a:p>
            <a:r>
              <a:rPr lang="en-US" sz="800" dirty="0" smtClean="0">
                <a:solidFill>
                  <a:schemeClr val="bg1"/>
                </a:solidFill>
              </a:rPr>
              <a:t>6</a:t>
            </a:r>
          </a:p>
          <a:p>
            <a:r>
              <a:rPr lang="en-US" sz="800" dirty="0" smtClean="0">
                <a:solidFill>
                  <a:schemeClr val="bg1"/>
                </a:solidFill>
              </a:rPr>
              <a:t>7</a:t>
            </a:r>
          </a:p>
          <a:p>
            <a:r>
              <a:rPr lang="en-US" sz="800" dirty="0" smtClean="0">
                <a:solidFill>
                  <a:schemeClr val="bg1"/>
                </a:solidFill>
              </a:rPr>
              <a:t>8</a:t>
            </a:r>
          </a:p>
          <a:p>
            <a:r>
              <a:rPr lang="en-US" sz="800" dirty="0" smtClean="0">
                <a:solidFill>
                  <a:schemeClr val="bg1"/>
                </a:solidFill>
              </a:rPr>
              <a:t>9</a:t>
            </a:r>
          </a:p>
          <a:p>
            <a:r>
              <a:rPr lang="en-US" sz="800" dirty="0" smtClean="0">
                <a:solidFill>
                  <a:schemeClr val="bg1"/>
                </a:solidFill>
              </a:rPr>
              <a:t>10</a:t>
            </a:r>
          </a:p>
          <a:p>
            <a:r>
              <a:rPr lang="en-US" sz="800" dirty="0" smtClean="0">
                <a:solidFill>
                  <a:schemeClr val="bg1"/>
                </a:solidFill>
              </a:rPr>
              <a:t>11</a:t>
            </a:r>
          </a:p>
          <a:p>
            <a:r>
              <a:rPr lang="en-US" sz="800" dirty="0" smtClean="0">
                <a:solidFill>
                  <a:schemeClr val="bg1"/>
                </a:solidFill>
              </a:rPr>
              <a:t>12</a:t>
            </a:r>
            <a:endParaRPr lang="he-IL" sz="800" dirty="0">
              <a:solidFill>
                <a:schemeClr val="bg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57" t="10285" r="9333" b="8571"/>
          <a:stretch/>
        </p:blipFill>
        <p:spPr>
          <a:xfrm>
            <a:off x="430796" y="1999548"/>
            <a:ext cx="6096466" cy="453509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355088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770875" y="432486"/>
            <a:ext cx="8825658" cy="92972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1" eaLnBrk="1" latinLnBrk="0" hangingPunct="1">
              <a:spcBef>
                <a:spcPct val="0"/>
              </a:spcBef>
              <a:buNone/>
              <a:defRPr sz="7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rtl="1" eaLnBrk="1" hangingPunct="1">
              <a:defRPr>
                <a:solidFill>
                  <a:schemeClr val="tx2"/>
                </a:solidFill>
              </a:defRPr>
            </a:lvl2pPr>
            <a:lvl3pPr rtl="1" eaLnBrk="1" hangingPunct="1">
              <a:defRPr>
                <a:solidFill>
                  <a:schemeClr val="tx2"/>
                </a:solidFill>
              </a:defRPr>
            </a:lvl3pPr>
            <a:lvl4pPr rtl="1" eaLnBrk="1" hangingPunct="1">
              <a:defRPr>
                <a:solidFill>
                  <a:schemeClr val="tx2"/>
                </a:solidFill>
              </a:defRPr>
            </a:lvl4pPr>
            <a:lvl5pPr rtl="1" eaLnBrk="1" hangingPunct="1">
              <a:defRPr>
                <a:solidFill>
                  <a:schemeClr val="tx2"/>
                </a:solidFill>
              </a:defRPr>
            </a:lvl5pPr>
            <a:lvl6pPr rtl="1" eaLnBrk="1" hangingPunct="1">
              <a:defRPr>
                <a:solidFill>
                  <a:schemeClr val="tx2"/>
                </a:solidFill>
              </a:defRPr>
            </a:lvl6pPr>
            <a:lvl7pPr rtl="1" eaLnBrk="1" hangingPunct="1">
              <a:defRPr>
                <a:solidFill>
                  <a:schemeClr val="tx2"/>
                </a:solidFill>
              </a:defRPr>
            </a:lvl7pPr>
            <a:lvl8pPr rtl="1" eaLnBrk="1" hangingPunct="1">
              <a:defRPr>
                <a:solidFill>
                  <a:schemeClr val="tx2"/>
                </a:solidFill>
              </a:defRPr>
            </a:lvl8pPr>
            <a:lvl9pPr rtl="1"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5400" b="1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Machine Learning</a:t>
            </a:r>
            <a:endParaRPr lang="he-IL" dirty="0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F461E7A1-CAC8-480F-A3D5-F9781A7163B1}"/>
              </a:ext>
            </a:extLst>
          </p:cNvPr>
          <p:cNvSpPr/>
          <p:nvPr/>
        </p:nvSpPr>
        <p:spPr>
          <a:xfrm>
            <a:off x="538359" y="1602586"/>
            <a:ext cx="11174670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>
                <a:latin typeface="AriE"/>
              </a:rPr>
              <a:t> </a:t>
            </a:r>
            <a:r>
              <a:rPr lang="en-US" dirty="0" smtClean="0">
                <a:latin typeface="AriE"/>
              </a:rPr>
              <a:t>As our data is mainly categorical, we decided to use and implement Decision Tree model as our Machine Learning and prediction. </a:t>
            </a:r>
          </a:p>
          <a:p>
            <a:pPr marL="285750" indent="-285750">
              <a:buFontTx/>
              <a:buChar char="-"/>
            </a:pPr>
            <a:r>
              <a:rPr lang="en-US" dirty="0" smtClean="0">
                <a:latin typeface="AriE"/>
              </a:rPr>
              <a:t>Our code generates the decision tree and tests according to the following steps: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 smtClean="0">
                <a:latin typeface="AriE"/>
              </a:rPr>
              <a:t>We split the data: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AriE"/>
              </a:rPr>
              <a:t>x will hold the columns which are parameters used for the prediction.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AriE"/>
              </a:rPr>
              <a:t>y holds the prediction we wanted to know.</a:t>
            </a:r>
          </a:p>
          <a:p>
            <a:pPr lvl="1"/>
            <a:r>
              <a:rPr lang="en-US" dirty="0" smtClean="0">
                <a:latin typeface="AriE"/>
              </a:rPr>
              <a:t>Our data is being sent train_test_split function</a:t>
            </a:r>
          </a:p>
          <a:p>
            <a:pPr lvl="1"/>
            <a:endParaRPr lang="en-US" dirty="0">
              <a:latin typeface="AriE"/>
            </a:endParaRPr>
          </a:p>
          <a:p>
            <a:pPr lvl="1"/>
            <a:endParaRPr lang="en-US" dirty="0" smtClean="0">
              <a:latin typeface="AriE"/>
            </a:endParaRPr>
          </a:p>
          <a:p>
            <a:pPr lvl="1"/>
            <a:endParaRPr lang="en-US" dirty="0">
              <a:latin typeface="AriE"/>
            </a:endParaRPr>
          </a:p>
          <a:p>
            <a:pPr lvl="1"/>
            <a:endParaRPr lang="en-US" dirty="0" smtClean="0">
              <a:latin typeface="AriE"/>
            </a:endParaRPr>
          </a:p>
          <a:p>
            <a:pPr lvl="1"/>
            <a:endParaRPr lang="en-US" dirty="0">
              <a:latin typeface="AriE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AriE"/>
              </a:rPr>
              <a:t>X_tr and Y_tr are used by the model for training.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AriE"/>
              </a:rPr>
              <a:t>X_ts and Y_ts are used for testing.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AriE"/>
              </a:rPr>
              <a:t>We chose to set the test size to 20%, which means 80% will be used for training, and 20% for testing.</a:t>
            </a:r>
          </a:p>
          <a:p>
            <a:pPr lvl="1"/>
            <a:endParaRPr lang="en-US" dirty="0">
              <a:latin typeface="AriE"/>
            </a:endParaRPr>
          </a:p>
          <a:p>
            <a:pPr lvl="1"/>
            <a:endParaRPr lang="en-US" dirty="0" smtClean="0">
              <a:latin typeface="AriE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650" y="3716888"/>
            <a:ext cx="7134225" cy="104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393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770875" y="432486"/>
            <a:ext cx="8825658" cy="92972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1" eaLnBrk="1" latinLnBrk="0" hangingPunct="1">
              <a:spcBef>
                <a:spcPct val="0"/>
              </a:spcBef>
              <a:buNone/>
              <a:defRPr sz="7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rtl="1" eaLnBrk="1" hangingPunct="1">
              <a:defRPr>
                <a:solidFill>
                  <a:schemeClr val="tx2"/>
                </a:solidFill>
              </a:defRPr>
            </a:lvl2pPr>
            <a:lvl3pPr rtl="1" eaLnBrk="1" hangingPunct="1">
              <a:defRPr>
                <a:solidFill>
                  <a:schemeClr val="tx2"/>
                </a:solidFill>
              </a:defRPr>
            </a:lvl3pPr>
            <a:lvl4pPr rtl="1" eaLnBrk="1" hangingPunct="1">
              <a:defRPr>
                <a:solidFill>
                  <a:schemeClr val="tx2"/>
                </a:solidFill>
              </a:defRPr>
            </a:lvl4pPr>
            <a:lvl5pPr rtl="1" eaLnBrk="1" hangingPunct="1">
              <a:defRPr>
                <a:solidFill>
                  <a:schemeClr val="tx2"/>
                </a:solidFill>
              </a:defRPr>
            </a:lvl5pPr>
            <a:lvl6pPr rtl="1" eaLnBrk="1" hangingPunct="1">
              <a:defRPr>
                <a:solidFill>
                  <a:schemeClr val="tx2"/>
                </a:solidFill>
              </a:defRPr>
            </a:lvl6pPr>
            <a:lvl7pPr rtl="1" eaLnBrk="1" hangingPunct="1">
              <a:defRPr>
                <a:solidFill>
                  <a:schemeClr val="tx2"/>
                </a:solidFill>
              </a:defRPr>
            </a:lvl7pPr>
            <a:lvl8pPr rtl="1" eaLnBrk="1" hangingPunct="1">
              <a:defRPr>
                <a:solidFill>
                  <a:schemeClr val="tx2"/>
                </a:solidFill>
              </a:defRPr>
            </a:lvl8pPr>
            <a:lvl9pPr rtl="1"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5400" b="1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Machine Learning</a:t>
            </a:r>
            <a:endParaRPr lang="he-IL" dirty="0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F461E7A1-CAC8-480F-A3D5-F9781A7163B1}"/>
              </a:ext>
            </a:extLst>
          </p:cNvPr>
          <p:cNvSpPr/>
          <p:nvPr/>
        </p:nvSpPr>
        <p:spPr>
          <a:xfrm>
            <a:off x="538359" y="1602586"/>
            <a:ext cx="1117467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smtClean="0">
                <a:latin typeface="AriE"/>
              </a:rPr>
              <a:t>Our code generates the Decision Tree as an output:</a:t>
            </a:r>
          </a:p>
          <a:p>
            <a:pPr marL="285750" indent="-285750">
              <a:buFontTx/>
              <a:buChar char="-"/>
            </a:pPr>
            <a:endParaRPr lang="en-US" dirty="0">
              <a:latin typeface="AriE"/>
            </a:endParaRPr>
          </a:p>
          <a:p>
            <a:pPr marL="285750" indent="-285750">
              <a:buFontTx/>
              <a:buChar char="-"/>
            </a:pPr>
            <a:endParaRPr lang="en-US" dirty="0" smtClean="0">
              <a:latin typeface="AriE"/>
            </a:endParaRPr>
          </a:p>
          <a:p>
            <a:pPr marL="285750" indent="-285750">
              <a:buFontTx/>
              <a:buChar char="-"/>
            </a:pPr>
            <a:endParaRPr lang="en-US" dirty="0" smtClean="0">
              <a:latin typeface="AriE"/>
            </a:endParaRPr>
          </a:p>
          <a:p>
            <a:pPr marL="285750" indent="-285750">
              <a:buFontTx/>
              <a:buChar char="-"/>
            </a:pPr>
            <a:endParaRPr lang="en-US" dirty="0" smtClean="0">
              <a:latin typeface="AriE"/>
            </a:endParaRPr>
          </a:p>
          <a:p>
            <a:pPr marL="285750" indent="-285750">
              <a:buFontTx/>
              <a:buChar char="-"/>
            </a:pPr>
            <a:r>
              <a:rPr lang="en-US" dirty="0" smtClean="0">
                <a:latin typeface="AriE"/>
              </a:rPr>
              <a:t>Here is an example of the </a:t>
            </a:r>
            <a:r>
              <a:rPr lang="en-US" dirty="0">
                <a:latin typeface="AriE"/>
              </a:rPr>
              <a:t>d</a:t>
            </a:r>
            <a:r>
              <a:rPr lang="en-US" dirty="0" smtClean="0">
                <a:latin typeface="AriE"/>
              </a:rPr>
              <a:t>ecision </a:t>
            </a:r>
            <a:r>
              <a:rPr lang="en-US" dirty="0">
                <a:latin typeface="AriE"/>
              </a:rPr>
              <a:t>t</a:t>
            </a:r>
            <a:r>
              <a:rPr lang="en-US" dirty="0" smtClean="0">
                <a:latin typeface="AriE"/>
              </a:rPr>
              <a:t>ree our code generates for the following </a:t>
            </a:r>
            <a:r>
              <a:rPr lang="en-US" dirty="0">
                <a:latin typeface="AriE"/>
              </a:rPr>
              <a:t>c</a:t>
            </a:r>
            <a:r>
              <a:rPr lang="en-US" dirty="0" smtClean="0">
                <a:latin typeface="AriE"/>
              </a:rPr>
              <a:t>olumns </a:t>
            </a:r>
            <a:r>
              <a:rPr lang="en-US" dirty="0">
                <a:latin typeface="AriE"/>
              </a:rPr>
              <a:t>s</a:t>
            </a:r>
            <a:r>
              <a:rPr lang="en-US" dirty="0" smtClean="0">
                <a:latin typeface="AriE"/>
              </a:rPr>
              <a:t>licing: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AriE"/>
              </a:rPr>
              <a:t>Can your predict the fatality rate according to the following data: Day, Month, State, Weather and Light Conditions?</a:t>
            </a:r>
          </a:p>
          <a:p>
            <a:endParaRPr lang="en-US" dirty="0">
              <a:latin typeface="AriE"/>
            </a:endParaRPr>
          </a:p>
          <a:p>
            <a:endParaRPr lang="en-US" dirty="0" smtClean="0">
              <a:latin typeface="AriE"/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538359" y="4095576"/>
            <a:ext cx="9520041" cy="369332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he-IL" altLang="he-IL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machine_learning.create_prediction(data</a:t>
            </a:r>
            <a:r>
              <a:rPr kumimoji="0" lang="he-IL" altLang="he-IL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he-IL" altLang="he-IL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[</a:t>
            </a:r>
            <a:r>
              <a:rPr kumimoji="0" lang="he-IL" altLang="he-IL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'day'</a:t>
            </a:r>
            <a:r>
              <a:rPr kumimoji="0" lang="he-IL" altLang="he-IL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r>
              <a:rPr kumimoji="0" lang="he-IL" altLang="he-IL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'month'</a:t>
            </a:r>
            <a:r>
              <a:rPr kumimoji="0" lang="he-IL" altLang="he-IL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he-IL" altLang="he-IL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'state'</a:t>
            </a:r>
            <a:r>
              <a:rPr kumimoji="0" lang="he-IL" altLang="he-IL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he-IL" altLang="he-IL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'weather'</a:t>
            </a:r>
            <a:r>
              <a:rPr kumimoji="0" lang="he-IL" altLang="he-IL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r>
              <a:rPr kumimoji="0" lang="he-IL" altLang="he-IL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'lgt_cond'</a:t>
            </a:r>
            <a:r>
              <a:rPr kumimoji="0" lang="he-IL" altLang="he-IL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]</a:t>
            </a:r>
            <a:r>
              <a:rPr kumimoji="0" lang="he-IL" altLang="he-IL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he-IL" altLang="he-IL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'fatals'</a:t>
            </a:r>
            <a:r>
              <a:rPr kumimoji="0" lang="he-IL" altLang="he-IL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endParaRPr kumimoji="0" lang="he-IL" altLang="he-IL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359" y="2162728"/>
            <a:ext cx="8858250" cy="609600"/>
          </a:xfrm>
          <a:prstGeom prst="rect">
            <a:avLst/>
          </a:prstGeom>
        </p:spPr>
      </p:pic>
      <p:graphicFrame>
        <p:nvGraphicFramePr>
          <p:cNvPr id="11" name="Object 10">
            <a:hlinkClick r:id="rId4" action="ppaction://hlinkfile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57837691"/>
              </p:ext>
            </p:extLst>
          </p:nvPr>
        </p:nvGraphicFramePr>
        <p:xfrm>
          <a:off x="5298379" y="5572337"/>
          <a:ext cx="5130378" cy="6037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9" name="Packager Shell Object" showAsIcon="1" r:id="rId5" imgW="3721680" imgH="437400" progId="Package">
                  <p:embed/>
                </p:oleObj>
              </mc:Choice>
              <mc:Fallback>
                <p:oleObj name="Packager Shell Object" showAsIcon="1" r:id="rId5" imgW="3721680" imgH="4374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298379" y="5572337"/>
                        <a:ext cx="5130378" cy="60372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5071" y="4705285"/>
            <a:ext cx="2121848" cy="185838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3" name="TextBox 12"/>
          <p:cNvSpPr txBox="1"/>
          <p:nvPr/>
        </p:nvSpPr>
        <p:spPr>
          <a:xfrm>
            <a:off x="6743710" y="5080652"/>
            <a:ext cx="2239716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1">
            <a:spAutoFit/>
          </a:bodyPr>
          <a:lstStyle/>
          <a:p>
            <a:r>
              <a:rPr lang="en-US" dirty="0" smtClean="0"/>
              <a:t>Click To Open File: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422726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770875" y="432486"/>
            <a:ext cx="8825658" cy="92972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1" eaLnBrk="1" latinLnBrk="0" hangingPunct="1">
              <a:spcBef>
                <a:spcPct val="0"/>
              </a:spcBef>
              <a:buNone/>
              <a:defRPr sz="7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rtl="1" eaLnBrk="1" hangingPunct="1">
              <a:defRPr>
                <a:solidFill>
                  <a:schemeClr val="tx2"/>
                </a:solidFill>
              </a:defRPr>
            </a:lvl2pPr>
            <a:lvl3pPr rtl="1" eaLnBrk="1" hangingPunct="1">
              <a:defRPr>
                <a:solidFill>
                  <a:schemeClr val="tx2"/>
                </a:solidFill>
              </a:defRPr>
            </a:lvl3pPr>
            <a:lvl4pPr rtl="1" eaLnBrk="1" hangingPunct="1">
              <a:defRPr>
                <a:solidFill>
                  <a:schemeClr val="tx2"/>
                </a:solidFill>
              </a:defRPr>
            </a:lvl4pPr>
            <a:lvl5pPr rtl="1" eaLnBrk="1" hangingPunct="1">
              <a:defRPr>
                <a:solidFill>
                  <a:schemeClr val="tx2"/>
                </a:solidFill>
              </a:defRPr>
            </a:lvl5pPr>
            <a:lvl6pPr rtl="1" eaLnBrk="1" hangingPunct="1">
              <a:defRPr>
                <a:solidFill>
                  <a:schemeClr val="tx2"/>
                </a:solidFill>
              </a:defRPr>
            </a:lvl6pPr>
            <a:lvl7pPr rtl="1" eaLnBrk="1" hangingPunct="1">
              <a:defRPr>
                <a:solidFill>
                  <a:schemeClr val="tx2"/>
                </a:solidFill>
              </a:defRPr>
            </a:lvl7pPr>
            <a:lvl8pPr rtl="1" eaLnBrk="1" hangingPunct="1">
              <a:defRPr>
                <a:solidFill>
                  <a:schemeClr val="tx2"/>
                </a:solidFill>
              </a:defRPr>
            </a:lvl8pPr>
            <a:lvl9pPr rtl="1"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5400" b="1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Machine Learning</a:t>
            </a:r>
            <a:endParaRPr lang="he-IL" dirty="0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F461E7A1-CAC8-480F-A3D5-F9781A7163B1}"/>
              </a:ext>
            </a:extLst>
          </p:cNvPr>
          <p:cNvSpPr/>
          <p:nvPr/>
        </p:nvSpPr>
        <p:spPr>
          <a:xfrm>
            <a:off x="501037" y="1602586"/>
            <a:ext cx="11174670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smtClean="0">
                <a:latin typeface="AriE"/>
              </a:rPr>
              <a:t>In the </a:t>
            </a:r>
            <a:r>
              <a:rPr lang="en-US" dirty="0">
                <a:latin typeface="AriE"/>
              </a:rPr>
              <a:t>f</a:t>
            </a:r>
            <a:r>
              <a:rPr lang="en-US" dirty="0" smtClean="0">
                <a:latin typeface="AriE"/>
              </a:rPr>
              <a:t>ollowing </a:t>
            </a:r>
            <a:r>
              <a:rPr lang="en-US" dirty="0">
                <a:latin typeface="AriE"/>
              </a:rPr>
              <a:t>s</a:t>
            </a:r>
            <a:r>
              <a:rPr lang="en-US" dirty="0" smtClean="0">
                <a:latin typeface="AriE"/>
              </a:rPr>
              <a:t>teps we use fit() to train our model, with X_tr and Y_tr.</a:t>
            </a:r>
          </a:p>
          <a:p>
            <a:pPr marL="285750" indent="-285750">
              <a:buFontTx/>
              <a:buChar char="-"/>
            </a:pPr>
            <a:endParaRPr lang="en-US" dirty="0">
              <a:latin typeface="AriE"/>
            </a:endParaRPr>
          </a:p>
          <a:p>
            <a:pPr marL="285750" indent="-285750">
              <a:buFontTx/>
              <a:buChar char="-"/>
            </a:pPr>
            <a:endParaRPr lang="en-US" dirty="0" smtClean="0">
              <a:latin typeface="AriE"/>
            </a:endParaRPr>
          </a:p>
          <a:p>
            <a:pPr marL="285750" indent="-285750">
              <a:buFontTx/>
              <a:buChar char="-"/>
            </a:pPr>
            <a:endParaRPr lang="en-US" dirty="0">
              <a:latin typeface="AriE"/>
            </a:endParaRPr>
          </a:p>
          <a:p>
            <a:pPr marL="285750" indent="-285750">
              <a:buFontTx/>
              <a:buChar char="-"/>
            </a:pPr>
            <a:endParaRPr lang="en-US" dirty="0" smtClean="0">
              <a:latin typeface="AriE"/>
            </a:endParaRPr>
          </a:p>
          <a:p>
            <a:pPr marL="285750" indent="-285750">
              <a:buFontTx/>
              <a:buChar char="-"/>
            </a:pPr>
            <a:r>
              <a:rPr lang="en-US" dirty="0" smtClean="0">
                <a:latin typeface="AriE"/>
              </a:rPr>
              <a:t>We use predict() with 20% of the data (X_ts and Y_ts) to test the data:</a:t>
            </a:r>
          </a:p>
          <a:p>
            <a:pPr marL="285750" indent="-285750">
              <a:buFontTx/>
              <a:buChar char="-"/>
            </a:pPr>
            <a:endParaRPr lang="en-US" dirty="0">
              <a:latin typeface="AriE"/>
            </a:endParaRPr>
          </a:p>
          <a:p>
            <a:pPr marL="285750" indent="-285750">
              <a:buFontTx/>
              <a:buChar char="-"/>
            </a:pPr>
            <a:endParaRPr lang="en-US" dirty="0" smtClean="0">
              <a:latin typeface="AriE"/>
            </a:endParaRPr>
          </a:p>
          <a:p>
            <a:pPr marL="285750" indent="-285750">
              <a:buFontTx/>
              <a:buChar char="-"/>
            </a:pPr>
            <a:endParaRPr lang="en-US" dirty="0">
              <a:latin typeface="AriE"/>
            </a:endParaRPr>
          </a:p>
          <a:p>
            <a:pPr marL="285750" indent="-285750">
              <a:buFontTx/>
              <a:buChar char="-"/>
            </a:pPr>
            <a:endParaRPr lang="en-US" dirty="0" smtClean="0">
              <a:latin typeface="AriE"/>
            </a:endParaRPr>
          </a:p>
          <a:p>
            <a:pPr marL="285750" indent="-285750">
              <a:buFontTx/>
              <a:buChar char="-"/>
            </a:pPr>
            <a:endParaRPr lang="en-US" dirty="0">
              <a:latin typeface="AriE"/>
            </a:endParaRPr>
          </a:p>
          <a:p>
            <a:pPr marL="285750" indent="-285750">
              <a:buFontTx/>
              <a:buChar char="-"/>
            </a:pPr>
            <a:r>
              <a:rPr lang="en-US" dirty="0" smtClean="0">
                <a:latin typeface="AriE"/>
              </a:rPr>
              <a:t>As a result of our requested prediction: [Day</a:t>
            </a:r>
            <a:r>
              <a:rPr lang="en-US" dirty="0">
                <a:latin typeface="AriE"/>
              </a:rPr>
              <a:t>, Month, State, Weather and Light </a:t>
            </a:r>
            <a:r>
              <a:rPr lang="en-US" dirty="0" smtClean="0">
                <a:latin typeface="AriE"/>
              </a:rPr>
              <a:t>Conditions] against [Fatality], we got the following results:</a:t>
            </a:r>
          </a:p>
          <a:p>
            <a:endParaRPr lang="en-US" dirty="0">
              <a:latin typeface="AriE"/>
            </a:endParaRPr>
          </a:p>
          <a:p>
            <a:pPr marL="285750" indent="-285750">
              <a:buFontTx/>
              <a:buChar char="-"/>
            </a:pPr>
            <a:endParaRPr lang="en-US" dirty="0" smtClean="0">
              <a:latin typeface="AriE"/>
            </a:endParaRPr>
          </a:p>
          <a:p>
            <a:pPr marL="285750" indent="-285750">
              <a:buFontTx/>
              <a:buChar char="-"/>
            </a:pPr>
            <a:endParaRPr lang="en-US" dirty="0" smtClean="0">
              <a:latin typeface="AriE"/>
            </a:endParaRPr>
          </a:p>
          <a:p>
            <a:endParaRPr lang="en-US" dirty="0">
              <a:latin typeface="AriE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875" y="2198781"/>
            <a:ext cx="2943225" cy="5810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875" y="3474778"/>
            <a:ext cx="3276600" cy="5429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875" y="3996458"/>
            <a:ext cx="7200900" cy="5238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0875" y="5475946"/>
            <a:ext cx="4219575" cy="35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15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770875" y="432486"/>
            <a:ext cx="8825658" cy="92972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1" eaLnBrk="1" latinLnBrk="0" hangingPunct="1">
              <a:spcBef>
                <a:spcPct val="0"/>
              </a:spcBef>
              <a:buNone/>
              <a:defRPr sz="7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rtl="1" eaLnBrk="1" hangingPunct="1">
              <a:defRPr>
                <a:solidFill>
                  <a:schemeClr val="tx2"/>
                </a:solidFill>
              </a:defRPr>
            </a:lvl2pPr>
            <a:lvl3pPr rtl="1" eaLnBrk="1" hangingPunct="1">
              <a:defRPr>
                <a:solidFill>
                  <a:schemeClr val="tx2"/>
                </a:solidFill>
              </a:defRPr>
            </a:lvl3pPr>
            <a:lvl4pPr rtl="1" eaLnBrk="1" hangingPunct="1">
              <a:defRPr>
                <a:solidFill>
                  <a:schemeClr val="tx2"/>
                </a:solidFill>
              </a:defRPr>
            </a:lvl4pPr>
            <a:lvl5pPr rtl="1" eaLnBrk="1" hangingPunct="1">
              <a:defRPr>
                <a:solidFill>
                  <a:schemeClr val="tx2"/>
                </a:solidFill>
              </a:defRPr>
            </a:lvl5pPr>
            <a:lvl6pPr rtl="1" eaLnBrk="1" hangingPunct="1">
              <a:defRPr>
                <a:solidFill>
                  <a:schemeClr val="tx2"/>
                </a:solidFill>
              </a:defRPr>
            </a:lvl6pPr>
            <a:lvl7pPr rtl="1" eaLnBrk="1" hangingPunct="1">
              <a:defRPr>
                <a:solidFill>
                  <a:schemeClr val="tx2"/>
                </a:solidFill>
              </a:defRPr>
            </a:lvl7pPr>
            <a:lvl8pPr rtl="1" eaLnBrk="1" hangingPunct="1">
              <a:defRPr>
                <a:solidFill>
                  <a:schemeClr val="tx2"/>
                </a:solidFill>
              </a:defRPr>
            </a:lvl8pPr>
            <a:lvl9pPr rtl="1"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5400" b="1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Machine Learning</a:t>
            </a:r>
            <a:endParaRPr lang="he-IL" dirty="0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F461E7A1-CAC8-480F-A3D5-F9781A7163B1}"/>
              </a:ext>
            </a:extLst>
          </p:cNvPr>
          <p:cNvSpPr/>
          <p:nvPr/>
        </p:nvSpPr>
        <p:spPr>
          <a:xfrm>
            <a:off x="510368" y="1441485"/>
            <a:ext cx="111746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smtClean="0">
                <a:latin typeface="AriE"/>
              </a:rPr>
              <a:t>We added auto prediction </a:t>
            </a:r>
            <a:r>
              <a:rPr lang="en-US" dirty="0" smtClean="0">
                <a:latin typeface="AriE"/>
              </a:rPr>
              <a:t>function </a:t>
            </a:r>
            <a:r>
              <a:rPr lang="en-US" dirty="0" smtClean="0">
                <a:latin typeface="AriE"/>
              </a:rPr>
              <a:t>to </a:t>
            </a:r>
            <a:r>
              <a:rPr lang="en-US" dirty="0" smtClean="0">
                <a:latin typeface="AriE"/>
              </a:rPr>
              <a:t>create </a:t>
            </a:r>
            <a:r>
              <a:rPr lang="en-US" dirty="0" smtClean="0">
                <a:latin typeface="AriE"/>
              </a:rPr>
              <a:t>and </a:t>
            </a:r>
            <a:r>
              <a:rPr lang="en-US" dirty="0" smtClean="0">
                <a:latin typeface="AriE"/>
              </a:rPr>
              <a:t>predict </a:t>
            </a:r>
            <a:r>
              <a:rPr lang="en-US" dirty="0" smtClean="0">
                <a:latin typeface="AriE"/>
              </a:rPr>
              <a:t>different inputs of </a:t>
            </a:r>
            <a:r>
              <a:rPr lang="en-US" dirty="0" smtClean="0">
                <a:latin typeface="AriE"/>
              </a:rPr>
              <a:t>columns:</a:t>
            </a:r>
            <a:endParaRPr lang="en-US" dirty="0">
              <a:latin typeface="AriE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7607" y="1890093"/>
            <a:ext cx="7780192" cy="4776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52036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38359" y="1806790"/>
            <a:ext cx="11139835" cy="25237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</a:rPr>
              <a:t>Is there a connection between the amount of car accidents to the weather conditions occurred at the time of the accident?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</a:rPr>
              <a:t>Is there a connection between the weather and the type of accidents happened (In intersection, what type of Objects were harmful in the collision…)</a:t>
            </a:r>
          </a:p>
          <a:p>
            <a:endParaRPr lang="en-US" sz="2000" dirty="0"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Arial" panose="020B0604020202020204" pitchFamily="34" charset="0"/>
              </a:rPr>
              <a:t>Is </a:t>
            </a:r>
            <a:r>
              <a:rPr lang="en-US" sz="2000" dirty="0">
                <a:latin typeface="Arial" panose="020B0604020202020204" pitchFamily="34" charset="0"/>
              </a:rPr>
              <a:t>there a connection between car accidents and the time/day/night conditions?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Arial" panose="020B0604020202020204" pitchFamily="34" charset="0"/>
              </a:rPr>
              <a:t>In which states more car </a:t>
            </a:r>
            <a:r>
              <a:rPr lang="en-US" sz="2000" dirty="0">
                <a:latin typeface="Arial" panose="020B0604020202020204" pitchFamily="34" charset="0"/>
              </a:rPr>
              <a:t>accidents are likely to occur?</a:t>
            </a:r>
          </a:p>
          <a:p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38359" y="531223"/>
            <a:ext cx="9397124" cy="646331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3600" b="1" dirty="0"/>
              <a:t>Project Overview and Research Question</a:t>
            </a:r>
            <a:endParaRPr lang="he-IL" sz="3600" b="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8709" y="4016163"/>
            <a:ext cx="3311745" cy="2530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78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770875" y="432486"/>
            <a:ext cx="8825658" cy="92972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1" eaLnBrk="1" latinLnBrk="0" hangingPunct="1">
              <a:spcBef>
                <a:spcPct val="0"/>
              </a:spcBef>
              <a:buNone/>
              <a:defRPr sz="7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rtl="1" eaLnBrk="1" hangingPunct="1">
              <a:defRPr>
                <a:solidFill>
                  <a:schemeClr val="tx2"/>
                </a:solidFill>
              </a:defRPr>
            </a:lvl2pPr>
            <a:lvl3pPr rtl="1" eaLnBrk="1" hangingPunct="1">
              <a:defRPr>
                <a:solidFill>
                  <a:schemeClr val="tx2"/>
                </a:solidFill>
              </a:defRPr>
            </a:lvl3pPr>
            <a:lvl4pPr rtl="1" eaLnBrk="1" hangingPunct="1">
              <a:defRPr>
                <a:solidFill>
                  <a:schemeClr val="tx2"/>
                </a:solidFill>
              </a:defRPr>
            </a:lvl4pPr>
            <a:lvl5pPr rtl="1" eaLnBrk="1" hangingPunct="1">
              <a:defRPr>
                <a:solidFill>
                  <a:schemeClr val="tx2"/>
                </a:solidFill>
              </a:defRPr>
            </a:lvl5pPr>
            <a:lvl6pPr rtl="1" eaLnBrk="1" hangingPunct="1">
              <a:defRPr>
                <a:solidFill>
                  <a:schemeClr val="tx2"/>
                </a:solidFill>
              </a:defRPr>
            </a:lvl6pPr>
            <a:lvl7pPr rtl="1" eaLnBrk="1" hangingPunct="1">
              <a:defRPr>
                <a:solidFill>
                  <a:schemeClr val="tx2"/>
                </a:solidFill>
              </a:defRPr>
            </a:lvl7pPr>
            <a:lvl8pPr rtl="1" eaLnBrk="1" hangingPunct="1">
              <a:defRPr>
                <a:solidFill>
                  <a:schemeClr val="tx2"/>
                </a:solidFill>
              </a:defRPr>
            </a:lvl8pPr>
            <a:lvl9pPr rtl="1"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5400" b="1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Machine Learning</a:t>
            </a:r>
            <a:endParaRPr lang="he-IL" dirty="0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F461E7A1-CAC8-480F-A3D5-F9781A7163B1}"/>
              </a:ext>
            </a:extLst>
          </p:cNvPr>
          <p:cNvSpPr/>
          <p:nvPr/>
        </p:nvSpPr>
        <p:spPr>
          <a:xfrm>
            <a:off x="510368" y="1370365"/>
            <a:ext cx="111746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smtClean="0">
                <a:latin typeface="AriE"/>
              </a:rPr>
              <a:t>We added auto prediction option to test different inputs of data:</a:t>
            </a:r>
            <a:endParaRPr lang="en-US" dirty="0">
              <a:latin typeface="AriE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368" y="1779868"/>
            <a:ext cx="5797985" cy="274193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8740" y="762000"/>
            <a:ext cx="4188069" cy="584125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368" y="4541521"/>
            <a:ext cx="7314674" cy="206173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77455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6">
            <a:extLst>
              <a:ext uri="{FF2B5EF4-FFF2-40B4-BE49-F238E27FC236}">
                <a16:creationId xmlns:a16="http://schemas.microsoft.com/office/drawing/2014/main" id="{74A1E12B-616C-4968-B706-FB5C8FDF7D77}"/>
              </a:ext>
            </a:extLst>
          </p:cNvPr>
          <p:cNvSpPr/>
          <p:nvPr/>
        </p:nvSpPr>
        <p:spPr>
          <a:xfrm>
            <a:off x="526083" y="1353564"/>
            <a:ext cx="8767208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u="sng" dirty="0" smtClean="0">
                <a:latin typeface="AriE"/>
              </a:rPr>
              <a:t>main.py</a:t>
            </a:r>
            <a:endParaRPr lang="en-US" sz="2800" dirty="0">
              <a:latin typeface="AriE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 smtClean="0">
              <a:latin typeface="AriE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latin typeface="AriE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 smtClean="0">
              <a:latin typeface="AriE"/>
            </a:endParaRPr>
          </a:p>
          <a:p>
            <a:pPr lvl="1"/>
            <a:endParaRPr lang="en-US" dirty="0" smtClean="0">
              <a:latin typeface="AriE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latin typeface="AriE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 smtClean="0">
              <a:latin typeface="AriE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latin typeface="AriE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 smtClean="0">
              <a:latin typeface="AriE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 smtClean="0">
              <a:latin typeface="AriE"/>
            </a:endParaRPr>
          </a:p>
          <a:p>
            <a:endParaRPr lang="en-US" dirty="0">
              <a:latin typeface="AriE"/>
            </a:endParaRPr>
          </a:p>
          <a:p>
            <a:pPr marL="285750" indent="-285750">
              <a:buFontTx/>
              <a:buChar char="-"/>
            </a:pPr>
            <a:endParaRPr lang="en-US" dirty="0">
              <a:latin typeface="AriE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875" y="2385938"/>
            <a:ext cx="2186929" cy="7702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8023" y="2253440"/>
            <a:ext cx="5245748" cy="33493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TextBox 13"/>
          <p:cNvSpPr txBox="1"/>
          <p:nvPr/>
        </p:nvSpPr>
        <p:spPr>
          <a:xfrm>
            <a:off x="770875" y="2061298"/>
            <a:ext cx="865943" cy="307777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1400" dirty="0" smtClean="0"/>
              <a:t>Imports:</a:t>
            </a:r>
            <a:endParaRPr lang="he-IL" sz="1400" dirty="0"/>
          </a:p>
        </p:txBody>
      </p:sp>
      <p:sp>
        <p:nvSpPr>
          <p:cNvPr id="15" name="TextBox 14"/>
          <p:cNvSpPr txBox="1"/>
          <p:nvPr/>
        </p:nvSpPr>
        <p:spPr>
          <a:xfrm>
            <a:off x="770874" y="3513632"/>
            <a:ext cx="3850734" cy="307777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1400" dirty="0" smtClean="0"/>
              <a:t>Getting, Handling and Cleaning the Data:</a:t>
            </a:r>
            <a:endParaRPr lang="he-IL" sz="1400" dirty="0"/>
          </a:p>
        </p:txBody>
      </p:sp>
      <p:sp>
        <p:nvSpPr>
          <p:cNvPr id="16" name="TextBox 15"/>
          <p:cNvSpPr txBox="1"/>
          <p:nvPr/>
        </p:nvSpPr>
        <p:spPr>
          <a:xfrm>
            <a:off x="6400343" y="1964325"/>
            <a:ext cx="3672800" cy="307777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1400" dirty="0" smtClean="0"/>
              <a:t>Generating Graphs According to Data:</a:t>
            </a:r>
            <a:endParaRPr lang="he-IL" sz="1400" dirty="0"/>
          </a:p>
        </p:txBody>
      </p:sp>
      <p:sp>
        <p:nvSpPr>
          <p:cNvPr id="17" name="TextBox 16"/>
          <p:cNvSpPr txBox="1"/>
          <p:nvPr/>
        </p:nvSpPr>
        <p:spPr>
          <a:xfrm>
            <a:off x="751383" y="4813299"/>
            <a:ext cx="3744936" cy="307777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1400" dirty="0" smtClean="0"/>
              <a:t>Executing AI Machine Learning Process:</a:t>
            </a:r>
            <a:endParaRPr lang="he-IL" sz="1400" dirty="0"/>
          </a:p>
        </p:txBody>
      </p:sp>
      <p:sp>
        <p:nvSpPr>
          <p:cNvPr id="18" name="Title 1"/>
          <p:cNvSpPr txBox="1">
            <a:spLocks/>
          </p:cNvSpPr>
          <p:nvPr/>
        </p:nvSpPr>
        <p:spPr>
          <a:xfrm>
            <a:off x="526083" y="169918"/>
            <a:ext cx="9296856" cy="92972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1" eaLnBrk="1" latinLnBrk="0" hangingPunct="1">
              <a:spcBef>
                <a:spcPct val="0"/>
              </a:spcBef>
              <a:buNone/>
              <a:defRPr sz="7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rtl="1" eaLnBrk="1" hangingPunct="1">
              <a:defRPr>
                <a:solidFill>
                  <a:schemeClr val="tx2"/>
                </a:solidFill>
              </a:defRPr>
            </a:lvl2pPr>
            <a:lvl3pPr rtl="1" eaLnBrk="1" hangingPunct="1">
              <a:defRPr>
                <a:solidFill>
                  <a:schemeClr val="tx2"/>
                </a:solidFill>
              </a:defRPr>
            </a:lvl3pPr>
            <a:lvl4pPr rtl="1" eaLnBrk="1" hangingPunct="1">
              <a:defRPr>
                <a:solidFill>
                  <a:schemeClr val="tx2"/>
                </a:solidFill>
              </a:defRPr>
            </a:lvl4pPr>
            <a:lvl5pPr rtl="1" eaLnBrk="1" hangingPunct="1">
              <a:defRPr>
                <a:solidFill>
                  <a:schemeClr val="tx2"/>
                </a:solidFill>
              </a:defRPr>
            </a:lvl5pPr>
            <a:lvl6pPr rtl="1" eaLnBrk="1" hangingPunct="1">
              <a:defRPr>
                <a:solidFill>
                  <a:schemeClr val="tx2"/>
                </a:solidFill>
              </a:defRPr>
            </a:lvl6pPr>
            <a:lvl7pPr rtl="1" eaLnBrk="1" hangingPunct="1">
              <a:defRPr>
                <a:solidFill>
                  <a:schemeClr val="tx2"/>
                </a:solidFill>
              </a:defRPr>
            </a:lvl7pPr>
            <a:lvl8pPr rtl="1" eaLnBrk="1" hangingPunct="1">
              <a:defRPr>
                <a:solidFill>
                  <a:schemeClr val="tx2"/>
                </a:solidFill>
              </a:defRPr>
            </a:lvl8pPr>
            <a:lvl9pPr rtl="1"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500" b="1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Code Explanations and Project Structure</a:t>
            </a:r>
            <a:endParaRPr lang="he-IL" sz="35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874" y="3819402"/>
            <a:ext cx="4787268" cy="87599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0874" y="5110804"/>
            <a:ext cx="5507177" cy="489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89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6">
            <a:extLst>
              <a:ext uri="{FF2B5EF4-FFF2-40B4-BE49-F238E27FC236}">
                <a16:creationId xmlns:a16="http://schemas.microsoft.com/office/drawing/2014/main" id="{74A1E12B-616C-4968-B706-FB5C8FDF7D77}"/>
              </a:ext>
            </a:extLst>
          </p:cNvPr>
          <p:cNvSpPr/>
          <p:nvPr/>
        </p:nvSpPr>
        <p:spPr>
          <a:xfrm>
            <a:off x="526082" y="1353564"/>
            <a:ext cx="10941239" cy="72943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smtClean="0">
                <a:latin typeface="AriE"/>
              </a:rPr>
              <a:t>The project uses Following files:</a:t>
            </a:r>
          </a:p>
          <a:p>
            <a:pPr marL="285750" indent="-285750">
              <a:buFontTx/>
              <a:buChar char="-"/>
            </a:pPr>
            <a:endParaRPr lang="en-US" dirty="0" smtClean="0">
              <a:latin typeface="AriE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u="sng" dirty="0" smtClean="0">
                <a:latin typeface="AriE"/>
              </a:rPr>
              <a:t>main.py</a:t>
            </a:r>
            <a:r>
              <a:rPr lang="en-US" dirty="0" smtClean="0">
                <a:latin typeface="AriE"/>
              </a:rPr>
              <a:t> – Hold the main code that runs and uses the below python files.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latin typeface="AriE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u="sng" dirty="0">
                <a:latin typeface="AriE"/>
              </a:rPr>
              <a:t>const_variables.py </a:t>
            </a:r>
            <a:r>
              <a:rPr lang="en-US" dirty="0">
                <a:latin typeface="AriE"/>
              </a:rPr>
              <a:t>– </a:t>
            </a:r>
            <a:r>
              <a:rPr lang="en-US" dirty="0" smtClean="0">
                <a:latin typeface="AriE"/>
              </a:rPr>
              <a:t>Holds constant </a:t>
            </a:r>
            <a:r>
              <a:rPr lang="en-US" dirty="0">
                <a:latin typeface="AriE"/>
              </a:rPr>
              <a:t>variables, lists and dictionary’s for various parameters in our data, we defined the variables using  “Fatality Analysis Reporting System (FARS) Analytical User’s Manual, 1975-2019.PDF”.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latin typeface="AriE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u="sng" dirty="0" smtClean="0">
                <a:latin typeface="AriE"/>
              </a:rPr>
              <a:t>graph_generator.py</a:t>
            </a:r>
            <a:r>
              <a:rPr lang="en-US" dirty="0" smtClean="0">
                <a:latin typeface="AriE"/>
              </a:rPr>
              <a:t> – Handles all function for different graph generation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u="sng" dirty="0">
              <a:latin typeface="AriE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u="sng" dirty="0" smtClean="0">
                <a:latin typeface="AriE"/>
              </a:rPr>
              <a:t>machine_learning.py</a:t>
            </a:r>
            <a:r>
              <a:rPr lang="en-US" dirty="0" smtClean="0">
                <a:latin typeface="AriE"/>
              </a:rPr>
              <a:t> – Holds Code for Machine Learning AI Section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u="sng" dirty="0">
              <a:latin typeface="AriE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u="sng" dirty="0" smtClean="0">
                <a:latin typeface="AriE"/>
              </a:rPr>
              <a:t>process_data_helper.py</a:t>
            </a:r>
            <a:r>
              <a:rPr lang="en-US" dirty="0" smtClean="0">
                <a:latin typeface="AriE"/>
              </a:rPr>
              <a:t> – Holds Function for data cleaning and Data Merging. </a:t>
            </a:r>
            <a:endParaRPr lang="en-US" u="sng" dirty="0">
              <a:latin typeface="AriE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 smtClean="0">
              <a:latin typeface="AriE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latin typeface="AriE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 smtClean="0">
              <a:latin typeface="AriE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latin typeface="AriE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 smtClean="0">
              <a:latin typeface="AriE"/>
            </a:endParaRPr>
          </a:p>
          <a:p>
            <a:pPr lvl="1"/>
            <a:endParaRPr lang="en-US" dirty="0" smtClean="0">
              <a:latin typeface="AriE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latin typeface="AriE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 smtClean="0">
              <a:latin typeface="AriE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latin typeface="AriE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 smtClean="0">
              <a:latin typeface="AriE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 smtClean="0">
              <a:latin typeface="AriE"/>
            </a:endParaRPr>
          </a:p>
          <a:p>
            <a:endParaRPr lang="en-US" dirty="0">
              <a:latin typeface="AriE"/>
            </a:endParaRPr>
          </a:p>
          <a:p>
            <a:pPr marL="285750" indent="-285750">
              <a:buFontTx/>
              <a:buChar char="-"/>
            </a:pPr>
            <a:endParaRPr lang="en-US" dirty="0">
              <a:latin typeface="AriE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526083" y="169918"/>
            <a:ext cx="9296856" cy="92972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1" eaLnBrk="1" latinLnBrk="0" hangingPunct="1">
              <a:spcBef>
                <a:spcPct val="0"/>
              </a:spcBef>
              <a:buNone/>
              <a:defRPr sz="7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rtl="1" eaLnBrk="1" hangingPunct="1">
              <a:defRPr>
                <a:solidFill>
                  <a:schemeClr val="tx2"/>
                </a:solidFill>
              </a:defRPr>
            </a:lvl2pPr>
            <a:lvl3pPr rtl="1" eaLnBrk="1" hangingPunct="1">
              <a:defRPr>
                <a:solidFill>
                  <a:schemeClr val="tx2"/>
                </a:solidFill>
              </a:defRPr>
            </a:lvl3pPr>
            <a:lvl4pPr rtl="1" eaLnBrk="1" hangingPunct="1">
              <a:defRPr>
                <a:solidFill>
                  <a:schemeClr val="tx2"/>
                </a:solidFill>
              </a:defRPr>
            </a:lvl4pPr>
            <a:lvl5pPr rtl="1" eaLnBrk="1" hangingPunct="1">
              <a:defRPr>
                <a:solidFill>
                  <a:schemeClr val="tx2"/>
                </a:solidFill>
              </a:defRPr>
            </a:lvl5pPr>
            <a:lvl6pPr rtl="1" eaLnBrk="1" hangingPunct="1">
              <a:defRPr>
                <a:solidFill>
                  <a:schemeClr val="tx2"/>
                </a:solidFill>
              </a:defRPr>
            </a:lvl6pPr>
            <a:lvl7pPr rtl="1" eaLnBrk="1" hangingPunct="1">
              <a:defRPr>
                <a:solidFill>
                  <a:schemeClr val="tx2"/>
                </a:solidFill>
              </a:defRPr>
            </a:lvl7pPr>
            <a:lvl8pPr rtl="1" eaLnBrk="1" hangingPunct="1">
              <a:defRPr>
                <a:solidFill>
                  <a:schemeClr val="tx2"/>
                </a:solidFill>
              </a:defRPr>
            </a:lvl8pPr>
            <a:lvl9pPr rtl="1"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500" b="1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Code Explanations and Project Structure</a:t>
            </a:r>
            <a:endParaRPr lang="he-IL" sz="3500" dirty="0"/>
          </a:p>
        </p:txBody>
      </p:sp>
    </p:spTree>
    <p:extLst>
      <p:ext uri="{BB962C8B-B14F-4D97-AF65-F5344CB8AC3E}">
        <p14:creationId xmlns:p14="http://schemas.microsoft.com/office/powerpoint/2010/main" val="3090752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6">
            <a:extLst>
              <a:ext uri="{FF2B5EF4-FFF2-40B4-BE49-F238E27FC236}">
                <a16:creationId xmlns:a16="http://schemas.microsoft.com/office/drawing/2014/main" id="{74A1E12B-616C-4968-B706-FB5C8FDF7D77}"/>
              </a:ext>
            </a:extLst>
          </p:cNvPr>
          <p:cNvSpPr/>
          <p:nvPr/>
        </p:nvSpPr>
        <p:spPr>
          <a:xfrm>
            <a:off x="526082" y="1571323"/>
            <a:ext cx="1040006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>
              <a:latin typeface="AriE"/>
            </a:endParaRPr>
          </a:p>
          <a:p>
            <a:pPr marL="285750" indent="-285750">
              <a:buFontTx/>
              <a:buChar char="-"/>
            </a:pPr>
            <a:endParaRPr lang="en-US" dirty="0">
              <a:latin typeface="AriE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7244" y="913454"/>
            <a:ext cx="4777740" cy="53349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89626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38359" y="1806790"/>
            <a:ext cx="1113983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E"/>
              </a:rPr>
              <a:t>We chose to use information from NHTSA(National Highway Traffic Safety Administration) - </a:t>
            </a:r>
            <a:r>
              <a:rPr lang="en-US" dirty="0"/>
              <a:t>agency of the U.S. federal government, part of the Department of Transportation.</a:t>
            </a:r>
          </a:p>
          <a:p>
            <a:r>
              <a:rPr lang="en-US" dirty="0">
                <a:latin typeface="AriE"/>
              </a:rPr>
              <a:t>	</a:t>
            </a:r>
            <a:r>
              <a:rPr lang="en-US" dirty="0">
                <a:latin typeface="AriE"/>
                <a:hlinkClick r:id="rId2"/>
              </a:rPr>
              <a:t>https://crashviewer.nhtsa.dot.gov/CrashAPI</a:t>
            </a:r>
            <a:endParaRPr lang="en-US" dirty="0">
              <a:latin typeface="AriE"/>
            </a:endParaRPr>
          </a:p>
          <a:p>
            <a:endParaRPr lang="en-US" dirty="0">
              <a:latin typeface="Ari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E"/>
              </a:rPr>
              <a:t>We used the API to retrieve CSV data files from years 2010 up to 2019.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38359" y="531223"/>
            <a:ext cx="4772460" cy="92333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5400" b="1" dirty="0"/>
              <a:t>API &amp; Sources</a:t>
            </a:r>
            <a:endParaRPr lang="he-IL" sz="5400" b="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6003" y="3449626"/>
            <a:ext cx="4804546" cy="30344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6679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>
            <a:extLst>
              <a:ext uri="{FF2B5EF4-FFF2-40B4-BE49-F238E27FC236}">
                <a16:creationId xmlns:a16="http://schemas.microsoft.com/office/drawing/2014/main" id="{F461E7A1-CAC8-480F-A3D5-F9781A7163B1}"/>
              </a:ext>
            </a:extLst>
          </p:cNvPr>
          <p:cNvSpPr/>
          <p:nvPr/>
        </p:nvSpPr>
        <p:spPr>
          <a:xfrm>
            <a:off x="538359" y="1550046"/>
            <a:ext cx="1113983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smtClean="0">
                <a:latin typeface="AriE"/>
              </a:rPr>
              <a:t>The following NHTSA API -  </a:t>
            </a:r>
            <a:r>
              <a:rPr lang="en-US" dirty="0" smtClean="0">
                <a:latin typeface="AriE"/>
                <a:hlinkClick r:id="rId2"/>
              </a:rPr>
              <a:t>https</a:t>
            </a:r>
            <a:r>
              <a:rPr lang="en-US" dirty="0">
                <a:latin typeface="AriE"/>
                <a:hlinkClick r:id="rId2"/>
              </a:rPr>
              <a:t>://crashviewer.nhtsa.dot.gov/CrashAPI</a:t>
            </a:r>
            <a:r>
              <a:rPr lang="en-US" dirty="0">
                <a:latin typeface="AriE"/>
              </a:rPr>
              <a:t> </a:t>
            </a:r>
            <a:endParaRPr lang="en-US" dirty="0" smtClean="0">
              <a:latin typeface="AriE"/>
            </a:endParaRPr>
          </a:p>
          <a:p>
            <a:pPr marL="285750" indent="-285750">
              <a:buFontTx/>
              <a:buChar char="-"/>
            </a:pPr>
            <a:r>
              <a:rPr lang="en-US" dirty="0" smtClean="0">
                <a:latin typeface="AriE"/>
              </a:rPr>
              <a:t>There </a:t>
            </a:r>
            <a:r>
              <a:rPr lang="en-US" dirty="0">
                <a:latin typeface="AriE"/>
              </a:rPr>
              <a:t>is a lot of API options, and we chose to Get FARS Data By Year with the richest variety of information. </a:t>
            </a:r>
          </a:p>
          <a:p>
            <a:pPr marL="285750" indent="-285750">
              <a:buFontTx/>
              <a:buChar char="-"/>
            </a:pPr>
            <a:r>
              <a:rPr lang="en-US" dirty="0" smtClean="0">
                <a:latin typeface="AriE"/>
              </a:rPr>
              <a:t>The data pulled using the following API requests:</a:t>
            </a:r>
          </a:p>
          <a:p>
            <a:pPr marL="285750" indent="-285750">
              <a:buFontTx/>
              <a:buChar char="-"/>
            </a:pPr>
            <a:r>
              <a:rPr lang="en-US" dirty="0">
                <a:latin typeface="AriE"/>
              </a:rPr>
              <a:t>https://</a:t>
            </a:r>
            <a:r>
              <a:rPr lang="en-US" dirty="0" smtClean="0">
                <a:latin typeface="AriE"/>
              </a:rPr>
              <a:t>crashviewer.nhtsa.dot.gov/CrashAPI/FARSData/GetFARSData?dataset=Accident&amp;caseYear=</a:t>
            </a:r>
            <a:r>
              <a:rPr lang="en-US" dirty="0" smtClean="0">
                <a:solidFill>
                  <a:srgbClr val="FF0000"/>
                </a:solidFill>
                <a:latin typeface="AriE"/>
              </a:rPr>
              <a:t>X</a:t>
            </a:r>
            <a:r>
              <a:rPr lang="en-US" dirty="0" smtClean="0">
                <a:latin typeface="AriE"/>
              </a:rPr>
              <a:t>&amp;format=csv</a:t>
            </a:r>
          </a:p>
          <a:p>
            <a:r>
              <a:rPr lang="en-US" dirty="0" smtClean="0">
                <a:solidFill>
                  <a:srgbClr val="FF0000"/>
                </a:solidFill>
                <a:latin typeface="AriE"/>
              </a:rPr>
              <a:t>	X</a:t>
            </a:r>
            <a:r>
              <a:rPr lang="en-US" dirty="0" smtClean="0">
                <a:latin typeface="AriE"/>
              </a:rPr>
              <a:t> – represents every year from 2010 up to 2019</a:t>
            </a:r>
          </a:p>
          <a:p>
            <a:pPr marL="285750" indent="-285750">
              <a:buFontTx/>
              <a:buChar char="-"/>
            </a:pPr>
            <a:r>
              <a:rPr lang="en-US" dirty="0" smtClean="0">
                <a:latin typeface="AriE"/>
              </a:rPr>
              <a:t>We combined and created new big CSV File with all the data combined.</a:t>
            </a:r>
            <a:endParaRPr lang="en-US" dirty="0">
              <a:latin typeface="AriE"/>
            </a:endParaRPr>
          </a:p>
          <a:p>
            <a:r>
              <a:rPr lang="en-US" dirty="0">
                <a:latin typeface="AriE"/>
              </a:rPr>
              <a:t> 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31283"/>
          <a:stretch/>
        </p:blipFill>
        <p:spPr>
          <a:xfrm>
            <a:off x="9535886" y="3751863"/>
            <a:ext cx="1662520" cy="26384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569" y="4135369"/>
            <a:ext cx="8247775" cy="225491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9" name="TextBox 8"/>
          <p:cNvSpPr txBox="1"/>
          <p:nvPr/>
        </p:nvSpPr>
        <p:spPr>
          <a:xfrm>
            <a:off x="538359" y="531223"/>
            <a:ext cx="4772460" cy="92333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5400" b="1" dirty="0"/>
              <a:t>API &amp; Sources</a:t>
            </a:r>
            <a:endParaRPr lang="he-IL" sz="5400" b="1" dirty="0"/>
          </a:p>
        </p:txBody>
      </p:sp>
    </p:spTree>
    <p:extLst>
      <p:ext uri="{BB962C8B-B14F-4D97-AF65-F5344CB8AC3E}">
        <p14:creationId xmlns:p14="http://schemas.microsoft.com/office/powerpoint/2010/main" val="3512397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538359" y="1744317"/>
            <a:ext cx="1113983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AriE"/>
              </a:rPr>
              <a:t>- In our project we used data from the years 2010 up to 2019.</a:t>
            </a:r>
          </a:p>
          <a:p>
            <a:r>
              <a:rPr lang="en-US" dirty="0">
                <a:latin typeface="AriE"/>
              </a:rPr>
              <a:t>- Each year had close to 35,000 records, eventually we got </a:t>
            </a:r>
            <a:r>
              <a:rPr lang="en-US" dirty="0" smtClean="0">
                <a:latin typeface="AriE"/>
              </a:rPr>
              <a:t>323,480 records as </a:t>
            </a:r>
            <a:r>
              <a:rPr lang="en-US" dirty="0">
                <a:latin typeface="AriE"/>
              </a:rPr>
              <a:t>result of 10 years of car accidents data from the USA.</a:t>
            </a:r>
          </a:p>
          <a:p>
            <a:r>
              <a:rPr lang="en-US" dirty="0">
                <a:latin typeface="AriE"/>
              </a:rPr>
              <a:t>- We omitted irrelevant data from the original csv files, combined all data to one file which will be used to research the question we presented.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8359" y="539785"/>
            <a:ext cx="9769021" cy="92333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5400" b="1" dirty="0"/>
              <a:t>Data Handling and Cleaning</a:t>
            </a:r>
            <a:endParaRPr lang="he-IL" sz="5400" b="1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8321" y="3416073"/>
            <a:ext cx="4974053" cy="194741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359" y="3416073"/>
            <a:ext cx="5332640" cy="13603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359" y="5070846"/>
            <a:ext cx="5662144" cy="1196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329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7">
            <a:extLst>
              <a:ext uri="{FF2B5EF4-FFF2-40B4-BE49-F238E27FC236}">
                <a16:creationId xmlns:a16="http://schemas.microsoft.com/office/drawing/2014/main" id="{8F71F704-828A-44E9-90AF-992932E7DA99}"/>
              </a:ext>
            </a:extLst>
          </p:cNvPr>
          <p:cNvSpPr txBox="1"/>
          <p:nvPr/>
        </p:nvSpPr>
        <p:spPr>
          <a:xfrm>
            <a:off x="538359" y="539785"/>
            <a:ext cx="1736373" cy="92333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5400" b="1" dirty="0" smtClean="0"/>
              <a:t>EDA </a:t>
            </a:r>
            <a:endParaRPr lang="he-IL" sz="5400" b="1" dirty="0"/>
          </a:p>
        </p:txBody>
      </p:sp>
      <p:sp>
        <p:nvSpPr>
          <p:cNvPr id="5" name="Rectangle 6">
            <a:hlinkClick r:id="rId2" action="ppaction://hlinkpres?slideindex=1&amp;slidetitle="/>
            <a:extLst>
              <a:ext uri="{FF2B5EF4-FFF2-40B4-BE49-F238E27FC236}">
                <a16:creationId xmlns:a16="http://schemas.microsoft.com/office/drawing/2014/main" id="{F461E7A1-CAC8-480F-A3D5-F9781A7163B1}"/>
              </a:ext>
            </a:extLst>
          </p:cNvPr>
          <p:cNvSpPr/>
          <p:nvPr/>
        </p:nvSpPr>
        <p:spPr>
          <a:xfrm>
            <a:off x="538359" y="1602586"/>
            <a:ext cx="1117467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>
                <a:latin typeface="AriE"/>
              </a:rPr>
              <a:t> </a:t>
            </a:r>
            <a:r>
              <a:rPr lang="en-US" dirty="0" smtClean="0">
                <a:latin typeface="AriE"/>
              </a:rPr>
              <a:t>As we checked </a:t>
            </a:r>
            <a:r>
              <a:rPr lang="en-US" dirty="0">
                <a:latin typeface="AriE"/>
              </a:rPr>
              <a:t>our </a:t>
            </a:r>
            <a:r>
              <a:rPr lang="en-US" dirty="0" smtClean="0">
                <a:latin typeface="AriE"/>
              </a:rPr>
              <a:t>data, </a:t>
            </a:r>
            <a:r>
              <a:rPr lang="en-US" dirty="0">
                <a:latin typeface="AriE"/>
              </a:rPr>
              <a:t>we cleared </a:t>
            </a:r>
            <a:r>
              <a:rPr lang="en-US" dirty="0" smtClean="0">
                <a:latin typeface="AriE"/>
              </a:rPr>
              <a:t>irrelevant information regarding </a:t>
            </a:r>
            <a:r>
              <a:rPr lang="en-US" dirty="0">
                <a:latin typeface="AriE"/>
              </a:rPr>
              <a:t>our research questions</a:t>
            </a:r>
            <a:r>
              <a:rPr lang="en-US" dirty="0" smtClean="0">
                <a:latin typeface="AriE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en-US" dirty="0" smtClean="0">
                <a:latin typeface="AriE"/>
              </a:rPr>
              <a:t>FARS provides PDF File with information regarding each column, under the filename:</a:t>
            </a:r>
          </a:p>
          <a:p>
            <a:r>
              <a:rPr lang="en-US" dirty="0">
                <a:latin typeface="AriE"/>
              </a:rPr>
              <a:t> </a:t>
            </a:r>
            <a:r>
              <a:rPr lang="en-US" dirty="0" smtClean="0">
                <a:latin typeface="AriE"/>
              </a:rPr>
              <a:t>   “Fatality </a:t>
            </a:r>
            <a:r>
              <a:rPr lang="en-US" dirty="0">
                <a:latin typeface="AriE"/>
              </a:rPr>
              <a:t>Analysis Reporting System (FARS) Analytical User’s </a:t>
            </a:r>
            <a:r>
              <a:rPr lang="en-US" dirty="0" smtClean="0">
                <a:latin typeface="AriE"/>
              </a:rPr>
              <a:t>Manual,</a:t>
            </a:r>
          </a:p>
          <a:p>
            <a:r>
              <a:rPr lang="en-US" dirty="0">
                <a:latin typeface="AriE"/>
              </a:rPr>
              <a:t> </a:t>
            </a:r>
            <a:r>
              <a:rPr lang="en-US" dirty="0" smtClean="0">
                <a:latin typeface="AriE"/>
              </a:rPr>
              <a:t>   1975-2019.PDF”</a:t>
            </a:r>
          </a:p>
          <a:p>
            <a:pPr lvl="1"/>
            <a:r>
              <a:rPr lang="en-US" dirty="0" smtClean="0">
                <a:latin typeface="AriE"/>
              </a:rPr>
              <a:t>The file is attached in the project under documents folder.</a:t>
            </a:r>
          </a:p>
          <a:p>
            <a:pPr marL="285750" indent="-285750">
              <a:buFontTx/>
              <a:buChar char="-"/>
            </a:pPr>
            <a:r>
              <a:rPr lang="en-US" dirty="0" smtClean="0">
                <a:latin typeface="AriE"/>
              </a:rPr>
              <a:t>We defined a List with all irrelevant columns to be removed from The CSV data files, According to the PDF file.</a:t>
            </a:r>
          </a:p>
        </p:txBody>
      </p:sp>
      <p:pic>
        <p:nvPicPr>
          <p:cNvPr id="11" name="Picture 10">
            <a:hlinkClick r:id="rId3" action="ppaction://hlinkfil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4278" y="3773382"/>
            <a:ext cx="3082832" cy="242681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928312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70875" y="432486"/>
            <a:ext cx="8825658" cy="929723"/>
          </a:xfrm>
        </p:spPr>
        <p:txBody>
          <a:bodyPr/>
          <a:lstStyle/>
          <a:p>
            <a:r>
              <a:rPr lang="en-US" sz="5400" b="1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EDA</a:t>
            </a:r>
            <a:endParaRPr lang="he-IL" dirty="0"/>
          </a:p>
        </p:txBody>
      </p:sp>
      <p:sp>
        <p:nvSpPr>
          <p:cNvPr id="3" name="Rectangle 6">
            <a:extLst>
              <a:ext uri="{FF2B5EF4-FFF2-40B4-BE49-F238E27FC236}">
                <a16:creationId xmlns:a16="http://schemas.microsoft.com/office/drawing/2014/main" id="{74A1E12B-616C-4968-B706-FB5C8FDF7D77}"/>
              </a:ext>
            </a:extLst>
          </p:cNvPr>
          <p:cNvSpPr/>
          <p:nvPr/>
        </p:nvSpPr>
        <p:spPr>
          <a:xfrm>
            <a:off x="526082" y="1571323"/>
            <a:ext cx="7808021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smtClean="0">
                <a:latin typeface="AriE"/>
              </a:rPr>
              <a:t>Almost any column appears twice, first column as text, and secondly as Nominal number. </a:t>
            </a:r>
          </a:p>
          <a:p>
            <a:pPr marL="285750" indent="-285750">
              <a:buFontTx/>
              <a:buChar char="-"/>
            </a:pPr>
            <a:r>
              <a:rPr lang="en-US" dirty="0" smtClean="0">
                <a:latin typeface="AriE"/>
              </a:rPr>
              <a:t>For getting more reliable data we cleared from every column unknown values, and columns that irrelevant data for our research question</a:t>
            </a:r>
          </a:p>
          <a:p>
            <a:pPr marL="285750" indent="-285750">
              <a:buFontTx/>
              <a:buChar char="-"/>
            </a:pPr>
            <a:r>
              <a:rPr lang="en-US" u="sng" dirty="0">
                <a:latin typeface="AriE"/>
              </a:rPr>
              <a:t>For example:</a:t>
            </a:r>
          </a:p>
          <a:p>
            <a:pPr marL="285750" indent="-285750">
              <a:buFontTx/>
              <a:buChar char="-"/>
            </a:pPr>
            <a:endParaRPr lang="en-US" dirty="0">
              <a:latin typeface="AriE"/>
            </a:endParaRPr>
          </a:p>
          <a:p>
            <a:pPr marL="285750" indent="-285750">
              <a:buFontTx/>
              <a:buChar char="-"/>
            </a:pPr>
            <a:endParaRPr lang="en-US" dirty="0">
              <a:latin typeface="AriE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8037" y="1599843"/>
            <a:ext cx="3105150" cy="4401737"/>
          </a:xfrm>
          <a:prstGeom prst="rect">
            <a:avLst/>
          </a:prstGeom>
        </p:spPr>
      </p:pic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6305686"/>
              </p:ext>
            </p:extLst>
          </p:nvPr>
        </p:nvGraphicFramePr>
        <p:xfrm>
          <a:off x="343070" y="4807780"/>
          <a:ext cx="8128000" cy="1193800"/>
        </p:xfrm>
        <a:graphic>
          <a:graphicData uri="http://schemas.openxmlformats.org/drawingml/2006/table">
            <a:tbl>
              <a:tblPr rtl="1" firstRow="1" bandRow="1">
                <a:tableStyleId>{5C22544A-7EE6-4342-B048-85BDC9FD1C3A}</a:tableStyleId>
              </a:tblPr>
              <a:tblGrid>
                <a:gridCol w="3117669">
                  <a:extLst>
                    <a:ext uri="{9D8B030D-6E8A-4147-A177-3AD203B41FA5}">
                      <a16:colId xmlns:a16="http://schemas.microsoft.com/office/drawing/2014/main" val="579851342"/>
                    </a:ext>
                  </a:extLst>
                </a:gridCol>
                <a:gridCol w="5010331">
                  <a:extLst>
                    <a:ext uri="{9D8B030D-6E8A-4147-A177-3AD203B41FA5}">
                      <a16:colId xmlns:a16="http://schemas.microsoft.com/office/drawing/2014/main" val="42435800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rtl="1"/>
                      <a:r>
                        <a:rPr lang="en-US" sz="1400" dirty="0" smtClean="0"/>
                        <a:t>Reason</a:t>
                      </a:r>
                      <a:r>
                        <a:rPr lang="en-US" sz="1400" baseline="0" dirty="0" smtClean="0"/>
                        <a:t> omitted</a:t>
                      </a:r>
                      <a:endParaRPr lang="he-IL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1"/>
                      <a:r>
                        <a:rPr lang="en-US" sz="1400" dirty="0" smtClean="0"/>
                        <a:t>PDF</a:t>
                      </a:r>
                      <a:r>
                        <a:rPr lang="en-US" sz="1400" baseline="0" dirty="0" smtClean="0"/>
                        <a:t> Column explanation</a:t>
                      </a:r>
                      <a:endParaRPr lang="he-IL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4645662"/>
                  </a:ext>
                </a:extLst>
              </a:tr>
              <a:tr h="177150">
                <a:tc>
                  <a:txBody>
                    <a:bodyPr/>
                    <a:lstStyle/>
                    <a:p>
                      <a:pPr algn="l" rtl="0"/>
                      <a:r>
                        <a:rPr lang="en-US" sz="1200" dirty="0" smtClean="0"/>
                        <a:t>File consecutive number</a:t>
                      </a:r>
                      <a:endParaRPr lang="he-IL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33532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Our research question does not refers</a:t>
                      </a:r>
                      <a:r>
                        <a:rPr lang="en-US" sz="1200" baseline="0" dirty="0" smtClean="0"/>
                        <a:t> to forms.</a:t>
                      </a:r>
                      <a:endParaRPr lang="he-IL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7466950"/>
                  </a:ext>
                </a:extLst>
              </a:tr>
            </a:tbl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50" y="5253052"/>
            <a:ext cx="4798240" cy="2134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324" y="5620191"/>
            <a:ext cx="4842050" cy="246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755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770875" y="432486"/>
            <a:ext cx="8825658" cy="92972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1" eaLnBrk="1" latinLnBrk="0" hangingPunct="1">
              <a:spcBef>
                <a:spcPct val="0"/>
              </a:spcBef>
              <a:buNone/>
              <a:defRPr sz="7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rtl="1" eaLnBrk="1" hangingPunct="1">
              <a:defRPr>
                <a:solidFill>
                  <a:schemeClr val="tx2"/>
                </a:solidFill>
              </a:defRPr>
            </a:lvl2pPr>
            <a:lvl3pPr rtl="1" eaLnBrk="1" hangingPunct="1">
              <a:defRPr>
                <a:solidFill>
                  <a:schemeClr val="tx2"/>
                </a:solidFill>
              </a:defRPr>
            </a:lvl3pPr>
            <a:lvl4pPr rtl="1" eaLnBrk="1" hangingPunct="1">
              <a:defRPr>
                <a:solidFill>
                  <a:schemeClr val="tx2"/>
                </a:solidFill>
              </a:defRPr>
            </a:lvl4pPr>
            <a:lvl5pPr rtl="1" eaLnBrk="1" hangingPunct="1">
              <a:defRPr>
                <a:solidFill>
                  <a:schemeClr val="tx2"/>
                </a:solidFill>
              </a:defRPr>
            </a:lvl5pPr>
            <a:lvl6pPr rtl="1" eaLnBrk="1" hangingPunct="1">
              <a:defRPr>
                <a:solidFill>
                  <a:schemeClr val="tx2"/>
                </a:solidFill>
              </a:defRPr>
            </a:lvl6pPr>
            <a:lvl7pPr rtl="1" eaLnBrk="1" hangingPunct="1">
              <a:defRPr>
                <a:solidFill>
                  <a:schemeClr val="tx2"/>
                </a:solidFill>
              </a:defRPr>
            </a:lvl7pPr>
            <a:lvl8pPr rtl="1" eaLnBrk="1" hangingPunct="1">
              <a:defRPr>
                <a:solidFill>
                  <a:schemeClr val="tx2"/>
                </a:solidFill>
              </a:defRPr>
            </a:lvl8pPr>
            <a:lvl9pPr rtl="1"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5400" b="1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Graphs </a:t>
            </a:r>
            <a:endParaRPr lang="he-IL" dirty="0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74A1E12B-616C-4968-B706-FB5C8FDF7D77}"/>
              </a:ext>
            </a:extLst>
          </p:cNvPr>
          <p:cNvSpPr/>
          <p:nvPr/>
        </p:nvSpPr>
        <p:spPr>
          <a:xfrm>
            <a:off x="526082" y="1571323"/>
            <a:ext cx="1093191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smtClean="0">
                <a:latin typeface="AriE"/>
              </a:rPr>
              <a:t>We Used Pandas, Seaborn, Matplotlib to generate different variety of graphs according to our data. </a:t>
            </a:r>
            <a:endParaRPr lang="en-US" dirty="0">
              <a:latin typeface="AriE"/>
            </a:endParaRPr>
          </a:p>
          <a:p>
            <a:pPr marL="285750" indent="-285750">
              <a:buFontTx/>
              <a:buChar char="-"/>
            </a:pPr>
            <a:endParaRPr lang="en-US" dirty="0">
              <a:latin typeface="AriE"/>
            </a:endParaRPr>
          </a:p>
          <a:p>
            <a:pPr marL="285750" indent="-285750">
              <a:buFontTx/>
              <a:buChar char="-"/>
            </a:pPr>
            <a:endParaRPr lang="en-US" dirty="0">
              <a:latin typeface="AriE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2552" y="2703767"/>
            <a:ext cx="7165423" cy="264644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883604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770875" y="432486"/>
            <a:ext cx="8825658" cy="92972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1" eaLnBrk="1" latinLnBrk="0" hangingPunct="1">
              <a:spcBef>
                <a:spcPct val="0"/>
              </a:spcBef>
              <a:buNone/>
              <a:defRPr sz="7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rtl="1" eaLnBrk="1" hangingPunct="1">
              <a:defRPr>
                <a:solidFill>
                  <a:schemeClr val="tx2"/>
                </a:solidFill>
              </a:defRPr>
            </a:lvl2pPr>
            <a:lvl3pPr rtl="1" eaLnBrk="1" hangingPunct="1">
              <a:defRPr>
                <a:solidFill>
                  <a:schemeClr val="tx2"/>
                </a:solidFill>
              </a:defRPr>
            </a:lvl3pPr>
            <a:lvl4pPr rtl="1" eaLnBrk="1" hangingPunct="1">
              <a:defRPr>
                <a:solidFill>
                  <a:schemeClr val="tx2"/>
                </a:solidFill>
              </a:defRPr>
            </a:lvl4pPr>
            <a:lvl5pPr rtl="1" eaLnBrk="1" hangingPunct="1">
              <a:defRPr>
                <a:solidFill>
                  <a:schemeClr val="tx2"/>
                </a:solidFill>
              </a:defRPr>
            </a:lvl5pPr>
            <a:lvl6pPr rtl="1" eaLnBrk="1" hangingPunct="1">
              <a:defRPr>
                <a:solidFill>
                  <a:schemeClr val="tx2"/>
                </a:solidFill>
              </a:defRPr>
            </a:lvl6pPr>
            <a:lvl7pPr rtl="1" eaLnBrk="1" hangingPunct="1">
              <a:defRPr>
                <a:solidFill>
                  <a:schemeClr val="tx2"/>
                </a:solidFill>
              </a:defRPr>
            </a:lvl7pPr>
            <a:lvl8pPr rtl="1" eaLnBrk="1" hangingPunct="1">
              <a:defRPr>
                <a:solidFill>
                  <a:schemeClr val="tx2"/>
                </a:solidFill>
              </a:defRPr>
            </a:lvl8pPr>
            <a:lvl9pPr rtl="1"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5400" b="1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Graphs </a:t>
            </a:r>
            <a:endParaRPr lang="he-IL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87" t="19184" r="17257" b="18503"/>
          <a:stretch/>
        </p:blipFill>
        <p:spPr>
          <a:xfrm>
            <a:off x="4337346" y="1362209"/>
            <a:ext cx="5259187" cy="521365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5" name="TextBox 4"/>
          <p:cNvSpPr txBox="1"/>
          <p:nvPr/>
        </p:nvSpPr>
        <p:spPr>
          <a:xfrm>
            <a:off x="580686" y="1414769"/>
            <a:ext cx="4149934" cy="147732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u="sng" dirty="0" smtClean="0"/>
              <a:t>Amount of Accidents Per State: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We can see that the most common </a:t>
            </a:r>
            <a:r>
              <a:rPr lang="en-US" dirty="0"/>
              <a:t>s</a:t>
            </a:r>
            <a:r>
              <a:rPr lang="en-US" dirty="0" smtClean="0"/>
              <a:t>tates with accidents is Tennessee and the Florida.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51211" y="279918"/>
            <a:ext cx="1160406" cy="6019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331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699</TotalTime>
  <Words>1067</Words>
  <Application>Microsoft Office PowerPoint</Application>
  <PresentationFormat>Widescreen</PresentationFormat>
  <Paragraphs>182</Paragraphs>
  <Slides>23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1" baseType="lpstr">
      <vt:lpstr>Arial</vt:lpstr>
      <vt:lpstr>AriE</vt:lpstr>
      <vt:lpstr>Century Gothic</vt:lpstr>
      <vt:lpstr>JetBrains Mono</vt:lpstr>
      <vt:lpstr>Times New Roman</vt:lpstr>
      <vt:lpstr>Wingdings 3</vt:lpstr>
      <vt:lpstr>Ion</vt:lpstr>
      <vt:lpstr>Packager Shell Object</vt:lpstr>
      <vt:lpstr>Car Accidents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EDA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Car Accidents Project</dc:title>
  <dc:creator>dan</dc:creator>
  <cp:lastModifiedBy>dan</cp:lastModifiedBy>
  <cp:revision>96</cp:revision>
  <dcterms:created xsi:type="dcterms:W3CDTF">2021-05-20T16:11:52Z</dcterms:created>
  <dcterms:modified xsi:type="dcterms:W3CDTF">2021-06-25T17:29:02Z</dcterms:modified>
</cp:coreProperties>
</file>